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65" r:id="rId3"/>
    <p:sldId id="260" r:id="rId4"/>
    <p:sldId id="261" r:id="rId5"/>
    <p:sldId id="266" r:id="rId6"/>
    <p:sldId id="280" r:id="rId7"/>
    <p:sldId id="278" r:id="rId8"/>
    <p:sldId id="285" r:id="rId9"/>
    <p:sldId id="267" r:id="rId10"/>
    <p:sldId id="279" r:id="rId11"/>
    <p:sldId id="287" r:id="rId12"/>
    <p:sldId id="276" r:id="rId13"/>
    <p:sldId id="275" r:id="rId14"/>
    <p:sldId id="283" r:id="rId15"/>
    <p:sldId id="286" r:id="rId16"/>
    <p:sldId id="277" r:id="rId17"/>
    <p:sldId id="284" r:id="rId18"/>
    <p:sldId id="290" r:id="rId19"/>
    <p:sldId id="292" r:id="rId20"/>
    <p:sldId id="293" r:id="rId21"/>
    <p:sldId id="269" r:id="rId22"/>
    <p:sldId id="273" r:id="rId23"/>
    <p:sldId id="272" r:id="rId24"/>
    <p:sldId id="270" r:id="rId25"/>
    <p:sldId id="268" r:id="rId26"/>
    <p:sldId id="294" r:id="rId27"/>
    <p:sldId id="296" r:id="rId28"/>
    <p:sldId id="295" r:id="rId29"/>
    <p:sldId id="281" r:id="rId30"/>
    <p:sldId id="291" r:id="rId31"/>
    <p:sldId id="288" r:id="rId32"/>
    <p:sldId id="289" r:id="rId33"/>
  </p:sldIdLst>
  <p:sldSz cx="10287000" cy="6858000" type="35mm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0FFFF"/>
    <a:srgbClr val="FFFF99"/>
    <a:srgbClr val="969696"/>
    <a:srgbClr val="808080"/>
    <a:srgbClr val="777777"/>
    <a:srgbClr val="CC0000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3" autoAdjust="0"/>
    <p:restoredTop sz="95878" autoAdjust="0"/>
  </p:normalViewPr>
  <p:slideViewPr>
    <p:cSldViewPr>
      <p:cViewPr varScale="1">
        <p:scale>
          <a:sx n="70" d="100"/>
          <a:sy n="70" d="100"/>
        </p:scale>
        <p:origin x="-624" y="-96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0DB36-76CB-414A-B6AE-5B119806AA4E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36228-306F-4B88-AC12-B3B4872472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ВОДЕЋИХ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станд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Испољава цитотоксичност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школа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36228-306F-4B88-AC12-B3B4872472AD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6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90335" y="274639"/>
            <a:ext cx="260389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274639"/>
            <a:ext cx="7640241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602" y="440690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8644" y="1600201"/>
            <a:ext cx="512206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2162" y="1600201"/>
            <a:ext cx="512206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5654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5654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931" y="273051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1435101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600201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EB85F-83B5-4067-856C-61CFE7F9E67B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4725" y="635635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D497B-8C7F-4CD7-87EA-4F24CC66F0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pn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9534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877669"/>
            <a:ext cx="10287000" cy="769441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КЛИНИЧКИ  БЛОК: </a:t>
            </a:r>
          </a:p>
        </p:txBody>
      </p:sp>
      <p:pic>
        <p:nvPicPr>
          <p:cNvPr id="8" name="Picture 7" descr="Image result for Fakultet medicinskih nauka u kragujevcu logo"/>
          <p:cNvPicPr/>
          <p:nvPr/>
        </p:nvPicPr>
        <p:blipFill>
          <a:blip r:embed="rId4" cstate="print"/>
          <a:srcRect l="23130" r="24826"/>
          <a:stretch>
            <a:fillRect/>
          </a:stretch>
        </p:blipFill>
        <p:spPr bwMode="auto">
          <a:xfrm>
            <a:off x="9334500" y="152400"/>
            <a:ext cx="822960" cy="109728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028700" y="6019800"/>
            <a:ext cx="7475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28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ИАСС,  летњи   семестар,  </a:t>
            </a:r>
            <a:r>
              <a:rPr lang="en-US" sz="24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sr-Cyrl-RS" sz="2400" dirty="0" smtClean="0">
                <a:solidFill>
                  <a:srgbClr val="FFFF66"/>
                </a:solidFill>
              </a:rPr>
              <a:t>. мај, </a:t>
            </a:r>
            <a:r>
              <a:rPr lang="en-US" sz="24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2020. </a:t>
            </a:r>
            <a:r>
              <a:rPr lang="en-U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sr-Cyrl-R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00</a:t>
            </a:r>
            <a:r>
              <a:rPr lang="sr-Cyrl-R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Latn-R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6300" y="2914471"/>
            <a:ext cx="8184933" cy="1200329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sr-Cyrl-R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Ендодонција  с  реконструкцијом   </a:t>
            </a:r>
          </a:p>
          <a:p>
            <a:pPr algn="ctr"/>
            <a:r>
              <a:rPr lang="sr-Cyrl-R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ендодонтски  излечених  зуба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6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en-US" sz="36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1"/>
            <a:ext cx="10325100" cy="6858000"/>
          </a:xfrm>
          <a:prstGeom prst="rect">
            <a:avLst/>
          </a:prstGeom>
          <a:noFill/>
        </p:spPr>
      </p:pic>
      <p:pic>
        <p:nvPicPr>
          <p:cNvPr id="10" name="Picture 2" descr="D:\OPTURACIJA\glavni akcesor pasta.jpg"/>
          <p:cNvPicPr>
            <a:picLocks noChangeAspect="1" noChangeArrowheads="1"/>
          </p:cNvPicPr>
          <p:nvPr/>
        </p:nvPicPr>
        <p:blipFill>
          <a:blip r:embed="rId3"/>
          <a:srcRect l="1508" r="3469"/>
          <a:stretch>
            <a:fillRect/>
          </a:stretch>
        </p:blipFill>
        <p:spPr bwMode="auto">
          <a:xfrm>
            <a:off x="38100" y="3429000"/>
            <a:ext cx="2819400" cy="332058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/>
        </p:spPr>
      </p:pic>
      <p:pic>
        <p:nvPicPr>
          <p:cNvPr id="31749" name="Picture 5" descr="D:\OPTURACIJA\1678-7757-jaos-22-01-0022-gf01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 l="50496" t="4444" r="9167" b="50000"/>
          <a:stretch>
            <a:fillRect/>
          </a:stretch>
        </p:blipFill>
        <p:spPr bwMode="auto">
          <a:xfrm rot="5400000">
            <a:off x="2895601" y="4838700"/>
            <a:ext cx="1981199" cy="1905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7" name="Picture 3" descr="D:\OPTURACIJA\Gutta_Percha_2_Obturation_Obturation_CAT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 l="50444" t="60889" r="24000" b="25111"/>
          <a:stretch>
            <a:fillRect/>
          </a:stretch>
        </p:blipFill>
        <p:spPr bwMode="auto">
          <a:xfrm>
            <a:off x="38100" y="2514600"/>
            <a:ext cx="2819400" cy="1068539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-38100" y="3048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961072"/>
            <a:ext cx="10287000" cy="142032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Некомпресивна 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монокона - с  једним, или  више  акцесорних  гут.  поена –</a:t>
            </a:r>
          </a:p>
          <a:p>
            <a:pPr algn="ctr">
              <a:lnSpc>
                <a:spcPct val="150000"/>
              </a:lnSpc>
            </a:pP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недостатци  и  проблеми  са  </a:t>
            </a:r>
            <a:r>
              <a:rPr lang="sr-Latn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ISO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-стандардним</a:t>
            </a:r>
            <a:r>
              <a:rPr lang="sr-Latn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гут.  поенима  од  </a:t>
            </a:r>
            <a:r>
              <a:rPr lang="en-U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2%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коничности:</a:t>
            </a:r>
          </a:p>
          <a:p>
            <a:pPr algn="ctr">
              <a:lnSpc>
                <a:spcPct val="150000"/>
              </a:lnSpc>
            </a:pPr>
            <a:r>
              <a:rPr lang="sr-Cyrl-RS" sz="2000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велика  количина  пасте, празни  простори  латерално  и  апексно</a:t>
            </a:r>
            <a:endParaRPr lang="en-US" sz="2000" u="sng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 descr="D:\OPTURACIJA\dva nacina master cone.jpg"/>
          <p:cNvPicPr>
            <a:picLocks noChangeAspect="1" noChangeArrowheads="1"/>
          </p:cNvPicPr>
          <p:nvPr/>
        </p:nvPicPr>
        <p:blipFill>
          <a:blip r:embed="rId6">
            <a:lum contrast="20000"/>
          </a:blip>
          <a:srcRect l="51481" r="27171"/>
          <a:stretch>
            <a:fillRect/>
          </a:stretch>
        </p:blipFill>
        <p:spPr bwMode="auto">
          <a:xfrm>
            <a:off x="4914902" y="2484122"/>
            <a:ext cx="1752601" cy="42976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9" name="Picture 1" descr="D:\OPTURACIJA\dva nacina master cone.jpg"/>
          <p:cNvPicPr>
            <a:picLocks noChangeAspect="1" noChangeArrowheads="1"/>
          </p:cNvPicPr>
          <p:nvPr/>
        </p:nvPicPr>
        <p:blipFill>
          <a:blip r:embed="rId6">
            <a:lum contrast="20000"/>
          </a:blip>
          <a:srcRect l="72829"/>
          <a:stretch>
            <a:fillRect/>
          </a:stretch>
        </p:blipFill>
        <p:spPr bwMode="auto">
          <a:xfrm>
            <a:off x="6743700" y="2484120"/>
            <a:ext cx="1600200" cy="42976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0" name="Picture 7" descr="D:\OPTURACIJA\lateralna kompakc nedostaci.jpg"/>
          <p:cNvPicPr>
            <a:picLocks noChangeAspect="1" noChangeArrowheads="1"/>
          </p:cNvPicPr>
          <p:nvPr/>
        </p:nvPicPr>
        <p:blipFill>
          <a:blip r:embed="rId7">
            <a:lum contrast="20000"/>
          </a:blip>
          <a:srcRect l="19097" t="1111" r="10069" b="3333"/>
          <a:stretch>
            <a:fillRect/>
          </a:stretch>
        </p:blipFill>
        <p:spPr bwMode="auto">
          <a:xfrm>
            <a:off x="8343900" y="2498661"/>
            <a:ext cx="1905000" cy="42831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22" name="Straight Arrow Connector 21"/>
          <p:cNvCxnSpPr/>
          <p:nvPr/>
        </p:nvCxnSpPr>
        <p:spPr>
          <a:xfrm>
            <a:off x="3009902" y="5638802"/>
            <a:ext cx="304799" cy="228597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4267200" y="5295900"/>
            <a:ext cx="304800" cy="2286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6200000" flipH="1">
            <a:off x="3657600" y="5143500"/>
            <a:ext cx="304800" cy="762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10800000" algn="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0800000" flipV="1">
            <a:off x="5829300" y="3886200"/>
            <a:ext cx="381000" cy="76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 flipV="1">
            <a:off x="5753100" y="3276600"/>
            <a:ext cx="381000" cy="76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5829301" y="4800600"/>
            <a:ext cx="381000" cy="76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 flipV="1">
            <a:off x="9258300" y="6400800"/>
            <a:ext cx="381000" cy="228600"/>
          </a:xfrm>
          <a:prstGeom prst="straightConnector1">
            <a:avLst/>
          </a:prstGeom>
          <a:ln w="28575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1" name="Picture 3" descr="D:\OPTURACIJA\images (5).jpg"/>
          <p:cNvPicPr>
            <a:picLocks noChangeAspect="1" noChangeArrowheads="1"/>
          </p:cNvPicPr>
          <p:nvPr/>
        </p:nvPicPr>
        <p:blipFill>
          <a:blip r:embed="rId8">
            <a:lum bright="-10000" contrast="30000"/>
          </a:blip>
          <a:srcRect l="6061"/>
          <a:stretch>
            <a:fillRect/>
          </a:stretch>
        </p:blipFill>
        <p:spPr bwMode="auto">
          <a:xfrm rot="5400000">
            <a:off x="2705100" y="2743200"/>
            <a:ext cx="2362198" cy="1904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45" name="Straight Arrow Connector 44"/>
          <p:cNvCxnSpPr/>
          <p:nvPr/>
        </p:nvCxnSpPr>
        <p:spPr>
          <a:xfrm rot="5400000">
            <a:off x="4191000" y="2933700"/>
            <a:ext cx="304800" cy="2286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0800000" flipV="1">
            <a:off x="4381500" y="3428999"/>
            <a:ext cx="381000" cy="762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>
            <a:off x="4381501" y="3886199"/>
            <a:ext cx="304800" cy="2286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3238501" y="3200403"/>
            <a:ext cx="304799" cy="228597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3162300" y="3810000"/>
            <a:ext cx="304799" cy="2286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H="1">
            <a:off x="7200900" y="3048001"/>
            <a:ext cx="457200" cy="152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-38100" y="3048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961072"/>
            <a:ext cx="10287000" cy="142032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Некомпресивна 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монокона - с  једним, или  више  акцесорних  гут.  поена –</a:t>
            </a:r>
          </a:p>
          <a:p>
            <a:pPr algn="ctr">
              <a:lnSpc>
                <a:spcPct val="150000"/>
              </a:lnSpc>
            </a:pP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недостатци  и  проблеми  са  </a:t>
            </a:r>
            <a:r>
              <a:rPr lang="sr-Latn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ISO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-стандардним</a:t>
            </a:r>
            <a:r>
              <a:rPr lang="sr-Latn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гут.  поенима  од  </a:t>
            </a:r>
            <a:r>
              <a:rPr lang="en-U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2%</a:t>
            </a:r>
            <a:r>
              <a:rPr lang="sr-Cyrl-RS" sz="2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коничности:</a:t>
            </a:r>
          </a:p>
          <a:p>
            <a:pPr algn="ctr">
              <a:lnSpc>
                <a:spcPct val="150000"/>
              </a:lnSpc>
            </a:pPr>
            <a:r>
              <a:rPr lang="sr-Cyrl-RS" sz="2000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велика  количина  пасте, празни  простори  латерално  и  апексно</a:t>
            </a:r>
            <a:endParaRPr lang="en-US" sz="2000" u="sng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D:\OPTURACIJA\0103-6440-bdj-25-04-00295-gf02.jpg"/>
          <p:cNvPicPr>
            <a:picLocks noChangeAspect="1" noChangeArrowheads="1"/>
          </p:cNvPicPr>
          <p:nvPr/>
        </p:nvPicPr>
        <p:blipFill>
          <a:blip r:embed="rId4"/>
          <a:srcRect l="51479" t="34340"/>
          <a:stretch>
            <a:fillRect/>
          </a:stretch>
        </p:blipFill>
        <p:spPr bwMode="auto">
          <a:xfrm>
            <a:off x="3024186" y="2514599"/>
            <a:ext cx="2731578" cy="42976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8" name="Picture 4" descr="D:\OPTURACIJA\3d-render-of-tooth-in-gums-with-gutta-percha IV.jpg"/>
          <p:cNvPicPr>
            <a:picLocks noChangeAspect="1" noChangeArrowheads="1"/>
          </p:cNvPicPr>
          <p:nvPr/>
        </p:nvPicPr>
        <p:blipFill>
          <a:blip r:embed="rId5">
            <a:lum bright="-10000" contrast="20000"/>
          </a:blip>
          <a:srcRect l="3629" t="5556" r="3381" b="5556"/>
          <a:stretch>
            <a:fillRect/>
          </a:stretch>
        </p:blipFill>
        <p:spPr bwMode="auto">
          <a:xfrm>
            <a:off x="76200" y="2488095"/>
            <a:ext cx="2857500" cy="42937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29" name="Straight Arrow Connector 28"/>
          <p:cNvCxnSpPr/>
          <p:nvPr/>
        </p:nvCxnSpPr>
        <p:spPr>
          <a:xfrm flipV="1">
            <a:off x="4000500" y="3810000"/>
            <a:ext cx="304799" cy="2286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543301" y="5029203"/>
            <a:ext cx="304799" cy="228597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4838700" y="4876800"/>
            <a:ext cx="304800" cy="3048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6200000" flipV="1">
            <a:off x="4419603" y="6438902"/>
            <a:ext cx="304798" cy="228597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 flipV="1">
            <a:off x="4838700" y="2590799"/>
            <a:ext cx="304800" cy="304799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 descr="D:\OPTURACIJA\Group-2-stereomicroscope-showing-least-dye-penetration-at-the-apex.png"/>
          <p:cNvPicPr>
            <a:picLocks noChangeAspect="1" noChangeArrowheads="1"/>
          </p:cNvPicPr>
          <p:nvPr/>
        </p:nvPicPr>
        <p:blipFill>
          <a:blip r:embed="rId6">
            <a:lum bright="-20000" contrast="40000"/>
          </a:blip>
          <a:srcRect l="8265" t="29515" r="4942" b="25913"/>
          <a:stretch>
            <a:fillRect/>
          </a:stretch>
        </p:blipFill>
        <p:spPr bwMode="auto">
          <a:xfrm rot="5400000">
            <a:off x="4594860" y="3825242"/>
            <a:ext cx="4297680" cy="1676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41" name="Straight Arrow Connector 40"/>
          <p:cNvCxnSpPr/>
          <p:nvPr/>
        </p:nvCxnSpPr>
        <p:spPr>
          <a:xfrm rot="10800000" flipV="1">
            <a:off x="6972300" y="4038600"/>
            <a:ext cx="533400" cy="76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6200000" flipV="1">
            <a:off x="4419601" y="3848100"/>
            <a:ext cx="304800" cy="228601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3390900" y="5867400"/>
            <a:ext cx="380999" cy="762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3771901" y="3352800"/>
            <a:ext cx="380999" cy="1588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3848100" y="2895600"/>
            <a:ext cx="304799" cy="1524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10800000">
            <a:off x="5067300" y="5713411"/>
            <a:ext cx="381000" cy="1588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89" name="Picture 5" descr="EP"/>
          <p:cNvPicPr>
            <a:picLocks noChangeAspect="1" noChangeArrowheads="1"/>
          </p:cNvPicPr>
          <p:nvPr/>
        </p:nvPicPr>
        <p:blipFill>
          <a:blip r:embed="rId7">
            <a:lum bright="10000" contrast="20000"/>
          </a:blip>
          <a:srcRect l="18264"/>
          <a:stretch>
            <a:fillRect/>
          </a:stretch>
        </p:blipFill>
        <p:spPr bwMode="auto">
          <a:xfrm>
            <a:off x="7876099" y="2484120"/>
            <a:ext cx="2296601" cy="201168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71" name="Straight Arrow Connector 70"/>
          <p:cNvCxnSpPr/>
          <p:nvPr/>
        </p:nvCxnSpPr>
        <p:spPr>
          <a:xfrm rot="10800000">
            <a:off x="7048500" y="5105398"/>
            <a:ext cx="457200" cy="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10800000">
            <a:off x="7200904" y="6629398"/>
            <a:ext cx="380996" cy="7620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1" name="AutoShape 7" descr="Successful Single-Cone Obturation | Inside Dentist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992" name="Picture 8" descr="D:\OPTURACIJA\apeksni deo prazan donji sekut.jpg"/>
          <p:cNvPicPr>
            <a:picLocks noChangeAspect="1" noChangeArrowheads="1"/>
          </p:cNvPicPr>
          <p:nvPr/>
        </p:nvPicPr>
        <p:blipFill>
          <a:blip r:embed="rId8" cstate="print">
            <a:lum contrast="30000"/>
          </a:blip>
          <a:srcRect r="6250" b="32635"/>
          <a:stretch>
            <a:fillRect/>
          </a:stretch>
        </p:blipFill>
        <p:spPr bwMode="auto">
          <a:xfrm>
            <a:off x="7886700" y="4495800"/>
            <a:ext cx="2286000" cy="2286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79" name="Straight Arrow Connector 78"/>
          <p:cNvCxnSpPr/>
          <p:nvPr/>
        </p:nvCxnSpPr>
        <p:spPr>
          <a:xfrm rot="16200000" flipV="1">
            <a:off x="8877300" y="6553200"/>
            <a:ext cx="304800" cy="152400"/>
          </a:xfrm>
          <a:prstGeom prst="straightConnector1">
            <a:avLst/>
          </a:prstGeom>
          <a:ln w="28575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rot="16200000" flipV="1">
            <a:off x="9182100" y="4114800"/>
            <a:ext cx="304800" cy="1524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8953501" y="3429000"/>
            <a:ext cx="380999" cy="1588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  <a:effectLst>
            <a:outerShdw blurRad="25400" dist="127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Left Brace 82"/>
          <p:cNvSpPr/>
          <p:nvPr/>
        </p:nvSpPr>
        <p:spPr>
          <a:xfrm rot="21276104">
            <a:off x="9639805" y="3570647"/>
            <a:ext cx="196173" cy="687864"/>
          </a:xfrm>
          <a:prstGeom prst="leftBrace">
            <a:avLst/>
          </a:prstGeom>
          <a:noFill/>
          <a:ln w="190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25100" cy="6906491"/>
          </a:xfrm>
          <a:prstGeom prst="rect">
            <a:avLst/>
          </a:prstGeom>
          <a:noFill/>
        </p:spPr>
      </p:pic>
      <p:pic>
        <p:nvPicPr>
          <p:cNvPr id="32771" name="Picture 3" descr="D:\OPTURACIJA\Gutta_Percha_4-6_Obturation_CAT.jpg"/>
          <p:cNvPicPr>
            <a:picLocks noChangeAspect="1" noChangeArrowheads="1"/>
          </p:cNvPicPr>
          <p:nvPr/>
        </p:nvPicPr>
        <p:blipFill>
          <a:blip r:embed="rId4"/>
          <a:srcRect l="16667" t="42222" r="16667" b="37372"/>
          <a:stretch>
            <a:fillRect/>
          </a:stretch>
        </p:blipFill>
        <p:spPr bwMode="auto">
          <a:xfrm>
            <a:off x="129540" y="3200400"/>
            <a:ext cx="3108960" cy="71061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914400"/>
            <a:ext cx="10287000" cy="1215717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200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Некомпресивна</a:t>
            </a: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монокона - с  једним  гут.  конусом  веће  коничности -</a:t>
            </a:r>
          </a:p>
          <a:p>
            <a:pPr algn="ctr"/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примењује  се  углавном  с  ГЈЦ  цементима, може  и са  класичним  пастама;</a:t>
            </a:r>
          </a:p>
          <a:p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у  новије  време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  биоактивним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калцијум-силикатним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цементним  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силерима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en-US" sz="20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D:\ENDODONC NOVO SA INTERNETA\sterilizacija guttap u rastvoru.jpg"/>
          <p:cNvPicPr>
            <a:picLocks noChangeAspect="1" noChangeArrowheads="1"/>
          </p:cNvPicPr>
          <p:nvPr/>
        </p:nvPicPr>
        <p:blipFill>
          <a:blip r:embed="rId5">
            <a:lum bright="10000" contrast="20000"/>
          </a:blip>
          <a:srcRect l="2083" t="6401" r="4167" b="3989"/>
          <a:stretch>
            <a:fillRect/>
          </a:stretch>
        </p:blipFill>
        <p:spPr bwMode="auto">
          <a:xfrm>
            <a:off x="129540" y="3886200"/>
            <a:ext cx="3108960" cy="29718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8" name="Picture 2" descr="D:\OPTURACIJA\Gutta_Percha_Conventional_Obturation_CAT.jpg"/>
          <p:cNvPicPr>
            <a:picLocks noChangeAspect="1" noChangeArrowheads="1"/>
          </p:cNvPicPr>
          <p:nvPr/>
        </p:nvPicPr>
        <p:blipFill>
          <a:blip r:embed="rId6">
            <a:lum bright="-10000" contrast="10000"/>
          </a:blip>
          <a:srcRect l="36232" t="56667" r="27037" b="26666"/>
          <a:stretch>
            <a:fillRect/>
          </a:stretch>
        </p:blipFill>
        <p:spPr bwMode="auto">
          <a:xfrm>
            <a:off x="129540" y="2362200"/>
            <a:ext cx="3108960" cy="940457"/>
          </a:xfrm>
          <a:prstGeom prst="rect">
            <a:avLst/>
          </a:prstGeom>
          <a:noFill/>
        </p:spPr>
      </p:pic>
      <p:pic>
        <p:nvPicPr>
          <p:cNvPr id="9" name="Picture 4" descr="D:\OPTURACIJA\Gutta i kompakt.jpg"/>
          <p:cNvPicPr>
            <a:picLocks noChangeAspect="1" noChangeArrowheads="1"/>
          </p:cNvPicPr>
          <p:nvPr/>
        </p:nvPicPr>
        <p:blipFill>
          <a:blip r:embed="rId7">
            <a:lum bright="10000" contrast="10000"/>
          </a:blip>
          <a:srcRect l="7035" t="8341" r="27302"/>
          <a:stretch>
            <a:fillRect/>
          </a:stretch>
        </p:blipFill>
        <p:spPr bwMode="auto">
          <a:xfrm rot="5400000" flipV="1">
            <a:off x="2911383" y="3527517"/>
            <a:ext cx="3931920" cy="26680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" name="Picture 1" descr="D:\OPTURACIJA\01-3d-obturation.jpg"/>
          <p:cNvPicPr>
            <a:picLocks noChangeAspect="1" noChangeArrowheads="1"/>
          </p:cNvPicPr>
          <p:nvPr/>
        </p:nvPicPr>
        <p:blipFill>
          <a:blip r:embed="rId8">
            <a:lum bright="-10000" contrast="30000"/>
          </a:blip>
          <a:srcRect l="37203" r="42025" b="2301"/>
          <a:stretch>
            <a:fillRect/>
          </a:stretch>
        </p:blipFill>
        <p:spPr bwMode="auto">
          <a:xfrm>
            <a:off x="6515100" y="2895606"/>
            <a:ext cx="1650776" cy="39319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4338" name="Picture 2" descr="D:\OPTURACIJA\Shema zuba i Gutt Recipr.jpg"/>
          <p:cNvPicPr>
            <a:picLocks noChangeAspect="1" noChangeArrowheads="1"/>
          </p:cNvPicPr>
          <p:nvPr/>
        </p:nvPicPr>
        <p:blipFill>
          <a:blip r:embed="rId9">
            <a:lum bright="-20000" contrast="40000"/>
          </a:blip>
          <a:srcRect l="9756" t="4444" r="7317" b="4444"/>
          <a:stretch>
            <a:fillRect/>
          </a:stretch>
        </p:blipFill>
        <p:spPr bwMode="auto">
          <a:xfrm>
            <a:off x="8267700" y="2377440"/>
            <a:ext cx="1857794" cy="44805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14300" y="6258580"/>
            <a:ext cx="312420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 smtClean="0">
                <a:latin typeface="Arial" pitchFamily="34" charset="0"/>
                <a:cs typeface="Arial" pitchFamily="34" charset="0"/>
              </a:rPr>
              <a:t>Одабир и држање  ГП  у алкохлу: дезинфекција  и  исушивање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43300" y="2438400"/>
            <a:ext cx="4648200" cy="457200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5700" y="2480846"/>
            <a:ext cx="4191000" cy="338554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Проба  и  адаптација  ГП  у  каналу: </a:t>
            </a:r>
            <a:endParaRPr 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38100" y="3048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251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Materials used for root canal obturation: technical, biological ..."/>
          <p:cNvPicPr>
            <a:picLocks noChangeAspect="1" noChangeArrowheads="1"/>
          </p:cNvPicPr>
          <p:nvPr/>
        </p:nvPicPr>
        <p:blipFill>
          <a:blip r:embed="rId4">
            <a:lum bright="10000" contrast="20000"/>
          </a:blip>
          <a:srcRect/>
          <a:stretch>
            <a:fillRect/>
          </a:stretch>
        </p:blipFill>
        <p:spPr bwMode="auto">
          <a:xfrm>
            <a:off x="38100" y="4495800"/>
            <a:ext cx="2743200" cy="22860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-38100" y="3048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843171"/>
            <a:ext cx="10287000" cy="1061829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200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Некомпресивна</a:t>
            </a: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монокона - с  једним  гут.  конусом  веће  коничности –</a:t>
            </a:r>
          </a:p>
          <a:p>
            <a:pPr algn="ctr">
              <a:lnSpc>
                <a:spcPct val="150000"/>
              </a:lnSpc>
            </a:pP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ГП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 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</a:t>
            </a:r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OH</a:t>
            </a:r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210" baseline="-2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20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000" u="sng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ZnO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или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полимерним 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“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силерима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 </a:t>
            </a:r>
            <a:r>
              <a:rPr lang="sr-Cyrl-RS" sz="20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недостатци</a:t>
            </a:r>
            <a:endParaRPr lang="en-US" sz="2000" u="sng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5" name="Picture 1" descr="D:\OPTURACIJA\cross sect i SEM.jpg"/>
          <p:cNvPicPr>
            <a:picLocks noChangeAspect="1" noChangeArrowheads="1"/>
          </p:cNvPicPr>
          <p:nvPr/>
        </p:nvPicPr>
        <p:blipFill>
          <a:blip r:embed="rId5">
            <a:lum bright="-20000" contrast="30000"/>
          </a:blip>
          <a:srcRect r="56070"/>
          <a:stretch>
            <a:fillRect/>
          </a:stretch>
        </p:blipFill>
        <p:spPr bwMode="auto">
          <a:xfrm>
            <a:off x="38100" y="2067405"/>
            <a:ext cx="2743200" cy="24283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6386" name="Picture 2" descr="D:\OPTURACIJA\images (3).jpg"/>
          <p:cNvPicPr>
            <a:picLocks noChangeAspect="1" noChangeArrowheads="1"/>
          </p:cNvPicPr>
          <p:nvPr/>
        </p:nvPicPr>
        <p:blipFill>
          <a:blip r:embed="rId6">
            <a:lum bright="-20000" contrast="40000"/>
          </a:blip>
          <a:srcRect l="14453"/>
          <a:stretch>
            <a:fillRect/>
          </a:stretch>
        </p:blipFill>
        <p:spPr bwMode="auto">
          <a:xfrm>
            <a:off x="3497580" y="4419600"/>
            <a:ext cx="3017520" cy="23669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6388" name="Picture 4" descr="D:\OPTURACIJA\Endmehasone.jpg"/>
          <p:cNvPicPr>
            <a:picLocks noChangeAspect="1" noChangeArrowheads="1"/>
          </p:cNvPicPr>
          <p:nvPr/>
        </p:nvPicPr>
        <p:blipFill>
          <a:blip r:embed="rId7" cstate="print"/>
          <a:srcRect l="23333" t="2222" r="13333" b="4444"/>
          <a:stretch>
            <a:fillRect/>
          </a:stretch>
        </p:blipFill>
        <p:spPr bwMode="auto">
          <a:xfrm>
            <a:off x="8108396" y="1965960"/>
            <a:ext cx="1683304" cy="2377440"/>
          </a:xfrm>
          <a:prstGeom prst="rect">
            <a:avLst/>
          </a:prstGeom>
          <a:noFill/>
        </p:spPr>
      </p:pic>
      <p:pic>
        <p:nvPicPr>
          <p:cNvPr id="16390" name="Picture 6" descr="D:\OPTURACIJA\A-representative-cross-section-of-a-root-canal-filling-using-the-cold-lateral corig.png"/>
          <p:cNvPicPr>
            <a:picLocks noChangeAspect="1" noChangeArrowheads="1"/>
          </p:cNvPicPr>
          <p:nvPr/>
        </p:nvPicPr>
        <p:blipFill>
          <a:blip r:embed="rId8"/>
          <a:srcRect l="15866" t="10826" b="16484"/>
          <a:stretch>
            <a:fillRect/>
          </a:stretch>
        </p:blipFill>
        <p:spPr bwMode="auto">
          <a:xfrm>
            <a:off x="6621780" y="4419609"/>
            <a:ext cx="3439695" cy="237744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3619500" y="4343400"/>
            <a:ext cx="6096000" cy="369332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b="1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Пукотине између пасте и дентина, или пасте и ГП</a:t>
            </a:r>
            <a:endParaRPr lang="en-US" b="1" dirty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93" name="Picture 9" descr="D:\OPTURACIJA\pulp_Canal_Sealer_Std_grande.jpg"/>
          <p:cNvPicPr>
            <a:picLocks noChangeAspect="1" noChangeArrowheads="1"/>
          </p:cNvPicPr>
          <p:nvPr/>
        </p:nvPicPr>
        <p:blipFill>
          <a:blip r:embed="rId9">
            <a:lum bright="-10000" contrast="20000"/>
          </a:blip>
          <a:srcRect l="23333" t="13333" r="22222" b="13333"/>
          <a:stretch>
            <a:fillRect/>
          </a:stretch>
        </p:blipFill>
        <p:spPr bwMode="auto">
          <a:xfrm>
            <a:off x="6197832" y="1965960"/>
            <a:ext cx="1765068" cy="2377440"/>
          </a:xfrm>
          <a:prstGeom prst="rect">
            <a:avLst/>
          </a:prstGeom>
          <a:noFill/>
        </p:spPr>
      </p:pic>
      <p:pic>
        <p:nvPicPr>
          <p:cNvPr id="16394" name="Picture 10" descr="D:\OPTURACIJA\kerr_sealapex.png"/>
          <p:cNvPicPr>
            <a:picLocks noChangeAspect="1" noChangeArrowheads="1"/>
          </p:cNvPicPr>
          <p:nvPr/>
        </p:nvPicPr>
        <p:blipFill>
          <a:blip r:embed="rId10">
            <a:lum bright="-10000" contrast="30000"/>
          </a:blip>
          <a:srcRect/>
          <a:stretch>
            <a:fillRect/>
          </a:stretch>
        </p:blipFill>
        <p:spPr bwMode="auto">
          <a:xfrm>
            <a:off x="3040380" y="1706880"/>
            <a:ext cx="3017520" cy="3017520"/>
          </a:xfrm>
          <a:prstGeom prst="rect">
            <a:avLst/>
          </a:prstGeom>
          <a:noFill/>
        </p:spPr>
      </p:pic>
      <p:pic>
        <p:nvPicPr>
          <p:cNvPr id="28" name="Picture 8" descr="D:\OPTURACIJA\AH-Plus-Root-Canal-Sealer-60620112.jpg"/>
          <p:cNvPicPr>
            <a:picLocks noChangeAspect="1" noChangeArrowheads="1"/>
          </p:cNvPicPr>
          <p:nvPr/>
        </p:nvPicPr>
        <p:blipFill>
          <a:blip r:embed="rId11">
            <a:lum bright="10000" contrast="20000"/>
          </a:blip>
          <a:srcRect t="26000" b="22000"/>
          <a:stretch>
            <a:fillRect/>
          </a:stretch>
        </p:blipFill>
        <p:spPr bwMode="auto">
          <a:xfrm>
            <a:off x="2948940" y="1965962"/>
            <a:ext cx="4404360" cy="2377438"/>
          </a:xfrm>
          <a:prstGeom prst="rect">
            <a:avLst/>
          </a:prstGeom>
          <a:noFill/>
        </p:spPr>
      </p:pic>
      <p:pic>
        <p:nvPicPr>
          <p:cNvPr id="16395" name="Picture 11" descr="D:\OPTURACIJA\Root-Canal-Sealer.jpg"/>
          <p:cNvPicPr>
            <a:picLocks noChangeAspect="1" noChangeArrowheads="1"/>
          </p:cNvPicPr>
          <p:nvPr/>
        </p:nvPicPr>
        <p:blipFill>
          <a:blip r:embed="rId12">
            <a:lum contrast="10000"/>
          </a:blip>
          <a:srcRect/>
          <a:stretch>
            <a:fillRect/>
          </a:stretch>
        </p:blipFill>
        <p:spPr bwMode="auto">
          <a:xfrm>
            <a:off x="7277100" y="1965960"/>
            <a:ext cx="2869326" cy="2377440"/>
          </a:xfrm>
          <a:prstGeom prst="rect">
            <a:avLst/>
          </a:prstGeom>
          <a:noFill/>
        </p:spPr>
      </p:pic>
      <p:cxnSp>
        <p:nvCxnSpPr>
          <p:cNvPr id="16" name="Straight Arrow Connector 15"/>
          <p:cNvCxnSpPr/>
          <p:nvPr/>
        </p:nvCxnSpPr>
        <p:spPr>
          <a:xfrm rot="16200000" flipV="1">
            <a:off x="7962899" y="6019802"/>
            <a:ext cx="381003" cy="762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>
            <a:off x="8343900" y="5791200"/>
            <a:ext cx="304800" cy="304799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429500" y="5562600"/>
            <a:ext cx="685800" cy="76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outerShdw blurRad="25400" dist="12700" dir="5400000" algn="t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-38100" y="3048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  <p:pic>
        <p:nvPicPr>
          <p:cNvPr id="6" name="Picture 2" descr="D:\OPTURACIJA\Apical-cross-section-of-the-root-canal-filling-showing-the-nylon-thread-used-to-simulate (1).png"/>
          <p:cNvPicPr>
            <a:picLocks noChangeAspect="1" noChangeArrowheads="1"/>
          </p:cNvPicPr>
          <p:nvPr/>
        </p:nvPicPr>
        <p:blipFill>
          <a:blip r:embed="rId3">
            <a:lum bright="10000" contrast="30000"/>
          </a:blip>
          <a:srcRect t="4444" r="30732" b="15039"/>
          <a:stretch>
            <a:fillRect/>
          </a:stretch>
        </p:blipFill>
        <p:spPr bwMode="auto">
          <a:xfrm>
            <a:off x="3162300" y="3048000"/>
            <a:ext cx="2377440" cy="348527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0" y="843171"/>
            <a:ext cx="10287000" cy="1061829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200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Некомпресивна</a:t>
            </a: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монокона - с  једним  гут.  конусом  веће  коничности –</a:t>
            </a:r>
          </a:p>
          <a:p>
            <a:pPr algn="ctr">
              <a:lnSpc>
                <a:spcPct val="150000"/>
              </a:lnSpc>
            </a:pP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ГП  с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Ca</a:t>
            </a:r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OH</a:t>
            </a:r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210" baseline="-2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20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000" u="sng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ZnO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или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полимерним 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“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силерима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 </a:t>
            </a:r>
            <a:r>
              <a:rPr lang="sr-Cyrl-RS" sz="20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недостатци</a:t>
            </a:r>
            <a:endParaRPr lang="en-US" sz="2000" u="sng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D:\OPTURACIJA\Puffs NE.pn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 l="6961" t="8001" r="6717" b="1988"/>
          <a:stretch>
            <a:fillRect/>
          </a:stretch>
        </p:blipFill>
        <p:spPr bwMode="auto">
          <a:xfrm>
            <a:off x="6103620" y="3384757"/>
            <a:ext cx="3840480" cy="278744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-38100" y="2325469"/>
            <a:ext cx="10287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Нехомогеност </a:t>
            </a:r>
            <a:r>
              <a:rPr lang="en-U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празни простори због недовољног притиска ГП на околну пасту</a:t>
            </a:r>
            <a:r>
              <a:rPr lang="en-U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силер</a:t>
            </a:r>
          </a:p>
          <a:p>
            <a:pPr algn="ctr"/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у  све  три  димензије: </a:t>
            </a:r>
            <a:r>
              <a:rPr lang="sr-Cyrl-RS" u="sng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бочно,  апексно</a:t>
            </a:r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и  коронарно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sr-Cyrl-R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најмање важно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en-US" dirty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D:\OPTURACIJA\blazne u punjenju.jpg"/>
          <p:cNvPicPr>
            <a:picLocks noChangeAspect="1" noChangeArrowheads="1"/>
          </p:cNvPicPr>
          <p:nvPr/>
        </p:nvPicPr>
        <p:blipFill>
          <a:blip r:embed="rId5">
            <a:lum bright="10000" contrast="40000"/>
          </a:blip>
          <a:srcRect r="49525" b="6126"/>
          <a:stretch>
            <a:fillRect/>
          </a:stretch>
        </p:blipFill>
        <p:spPr bwMode="auto">
          <a:xfrm>
            <a:off x="571500" y="3050309"/>
            <a:ext cx="2209800" cy="3502891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13" name="Straight Arrow Connector 12"/>
          <p:cNvCxnSpPr/>
          <p:nvPr/>
        </p:nvCxnSpPr>
        <p:spPr>
          <a:xfrm rot="5400000" flipH="1" flipV="1">
            <a:off x="-1028700" y="3810000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V="1">
            <a:off x="1714500" y="3886199"/>
            <a:ext cx="533400" cy="762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>
            <a:off x="1638300" y="4190999"/>
            <a:ext cx="609600" cy="762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952500" y="4572000"/>
            <a:ext cx="457200" cy="76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1714500" y="3581399"/>
            <a:ext cx="533400" cy="762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23900" y="4800600"/>
            <a:ext cx="533400" cy="762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5400000" algn="t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924300" y="3657600"/>
            <a:ext cx="533400" cy="762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5400000" algn="t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 flipV="1">
            <a:off x="4457700" y="3505199"/>
            <a:ext cx="533400" cy="762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7277100" y="5562600"/>
            <a:ext cx="457200" cy="76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7124702" y="5334002"/>
            <a:ext cx="380999" cy="76199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0800000">
            <a:off x="7505702" y="5105400"/>
            <a:ext cx="380998" cy="152399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sp>
        <p:nvSpPr>
          <p:cNvPr id="2" name="AutoShape 2" descr="Cross-section examples of roots at the apical, middle and coronal thirds or the three obturation techniques (×25 except for top left figure, which is ×12). Gutta-perchaappearspinkorbrightblueinthelateralcondensationgroup,whilethesealercementisdarkblue becauseoftheaddedSudanBlackdye. 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10287000" cy="1004827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200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Некомпресивна</a:t>
            </a: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монокона - с  једним  гут.  конусом  веће  коничности –</a:t>
            </a:r>
          </a:p>
          <a:p>
            <a:pPr algn="ctr">
              <a:lnSpc>
                <a:spcPct val="150000"/>
              </a:lnSpc>
            </a:pP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ГП  са  биоактивним  калцијум-силикатним   цементним  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силерима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en-US" sz="20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8100" y="3048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  <p:pic>
        <p:nvPicPr>
          <p:cNvPr id="3" name="Picture 2" descr="D:\OPTURACIJA\Bioceramic single cone.jp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12681" r="16667"/>
          <a:stretch>
            <a:fillRect/>
          </a:stretch>
        </p:blipFill>
        <p:spPr bwMode="auto">
          <a:xfrm>
            <a:off x="190500" y="2362200"/>
            <a:ext cx="3017520" cy="427095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27" name="Picture 3" descr="D:\OPTURACIJA\bioroot-video-2x.jpg"/>
          <p:cNvPicPr>
            <a:picLocks noChangeAspect="1" noChangeArrowheads="1"/>
          </p:cNvPicPr>
          <p:nvPr/>
        </p:nvPicPr>
        <p:blipFill>
          <a:blip r:embed="rId4">
            <a:lum bright="-30000" contrast="30000"/>
          </a:blip>
          <a:srcRect l="3455" r="7114"/>
          <a:stretch>
            <a:fillRect/>
          </a:stretch>
        </p:blipFill>
        <p:spPr bwMode="auto">
          <a:xfrm>
            <a:off x="3314700" y="2379858"/>
            <a:ext cx="6705600" cy="42495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4914900" y="2514600"/>
            <a:ext cx="3810000" cy="6096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Arial" pitchFamily="34" charset="0"/>
                <a:cs typeface="Arial" pitchFamily="34" charset="0"/>
              </a:rPr>
              <a:t>Иновативна  комбинација  добрих  карактеристика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52900" y="3810000"/>
            <a:ext cx="2834640" cy="3657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Arial" pitchFamily="34" charset="0"/>
                <a:cs typeface="Arial" pitchFamily="34" charset="0"/>
              </a:rPr>
              <a:t>Одлично  заптивање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152900" y="4267200"/>
            <a:ext cx="2819400" cy="304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Arial" pitchFamily="34" charset="0"/>
                <a:cs typeface="Arial" pitchFamily="34" charset="0"/>
              </a:rPr>
              <a:t>Висока  рН  вредност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152900" y="4648200"/>
            <a:ext cx="2819400" cy="3657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Arial" pitchFamily="34" charset="0"/>
                <a:cs typeface="Arial" pitchFamily="34" charset="0"/>
              </a:rPr>
              <a:t>Биоактивна  својства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52900" y="5074920"/>
            <a:ext cx="2819400" cy="6400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Arial" pitchFamily="34" charset="0"/>
                <a:cs typeface="Arial" pitchFamily="34" charset="0"/>
              </a:rPr>
              <a:t>Лака  оптурација  и</a:t>
            </a:r>
          </a:p>
          <a:p>
            <a:pPr algn="ctr"/>
            <a:r>
              <a:rPr lang="sr-Cyrl-RS" dirty="0" smtClean="0">
                <a:latin typeface="Arial" pitchFamily="34" charset="0"/>
                <a:cs typeface="Arial" pitchFamily="34" charset="0"/>
              </a:rPr>
              <a:t>праћење  успеха 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34300" y="6248400"/>
            <a:ext cx="1676400" cy="36576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8491"/>
            <a:ext cx="10325100" cy="690649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81000"/>
            <a:ext cx="10287000" cy="156966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200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Некомпресивна</a:t>
            </a: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монокона</a:t>
            </a:r>
            <a:r>
              <a:rPr lang="en-U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</a:t>
            </a: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ГП веће  коничности</a:t>
            </a:r>
            <a:r>
              <a:rPr lang="en-U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или</a:t>
            </a: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са више ГП акцесорних конуса –</a:t>
            </a:r>
          </a:p>
          <a:p>
            <a:pPr algn="ctr">
              <a:lnSpc>
                <a:spcPct val="150000"/>
              </a:lnSpc>
            </a:pP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ГП  са  биоактивним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калцијум-силикатним  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цементним  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силерима</a:t>
            </a:r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en-US" sz="20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33500" y="2057400"/>
            <a:ext cx="7581900" cy="838200"/>
          </a:xfrm>
          <a:prstGeom prst="rect">
            <a:avLst/>
          </a:prstGeom>
          <a:solidFill>
            <a:schemeClr val="tx2">
              <a:lumMod val="5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Одлична  атхезија  за  дентинске  зидове  канала  корена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потпуно  заптивање   са  једним  или  више  ГП</a:t>
            </a:r>
            <a:endParaRPr lang="en-US" sz="2000" dirty="0">
              <a:solidFill>
                <a:srgbClr val="FFFF99"/>
              </a:solidFill>
            </a:endParaRPr>
          </a:p>
        </p:txBody>
      </p:sp>
      <p:pic>
        <p:nvPicPr>
          <p:cNvPr id="14" name="Picture 2" descr="D:\OPTURACIJA\0103-6440-bdj-25-04-00295-gf02.jpg"/>
          <p:cNvPicPr>
            <a:picLocks noChangeAspect="1" noChangeArrowheads="1"/>
          </p:cNvPicPr>
          <p:nvPr/>
        </p:nvPicPr>
        <p:blipFill>
          <a:blip r:embed="rId3">
            <a:lum bright="30000" contrast="40000"/>
          </a:blip>
          <a:srcRect l="61695" t="1017" r="5181" b="73545"/>
          <a:stretch>
            <a:fillRect/>
          </a:stretch>
        </p:blipFill>
        <p:spPr bwMode="auto">
          <a:xfrm>
            <a:off x="38100" y="4023360"/>
            <a:ext cx="2662734" cy="23774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5" name="Picture 3" descr="D:\OPTURACIJA\confocal single cone bioceram.jpg"/>
          <p:cNvPicPr>
            <a:picLocks noChangeAspect="1" noChangeArrowheads="1"/>
          </p:cNvPicPr>
          <p:nvPr/>
        </p:nvPicPr>
        <p:blipFill>
          <a:blip r:embed="rId4">
            <a:lum bright="20000" contrast="30000"/>
          </a:blip>
          <a:srcRect l="2882" t="11588" r="566" b="7269"/>
          <a:stretch>
            <a:fillRect/>
          </a:stretch>
        </p:blipFill>
        <p:spPr bwMode="auto">
          <a:xfrm>
            <a:off x="2781300" y="3505200"/>
            <a:ext cx="2560320" cy="206692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</p:pic>
      <p:pic>
        <p:nvPicPr>
          <p:cNvPr id="16" name="Picture 2" descr="D:\OPTURACIJA\sealer penetration.jpg"/>
          <p:cNvPicPr>
            <a:picLocks noChangeAspect="1" noChangeArrowheads="1"/>
          </p:cNvPicPr>
          <p:nvPr/>
        </p:nvPicPr>
        <p:blipFill>
          <a:blip r:embed="rId5">
            <a:lum bright="10000" contrast="20000"/>
          </a:blip>
          <a:srcRect l="76654" t="8865" r="740" b="47328"/>
          <a:stretch>
            <a:fillRect/>
          </a:stretch>
        </p:blipFill>
        <p:spPr bwMode="auto">
          <a:xfrm flipH="1">
            <a:off x="5734047" y="3505200"/>
            <a:ext cx="2228853" cy="16459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2" name="Picture 5" descr="D:\OPTURACIJA\bioceramic II.jpg"/>
          <p:cNvPicPr>
            <a:picLocks noChangeAspect="1" noChangeArrowheads="1"/>
          </p:cNvPicPr>
          <p:nvPr/>
        </p:nvPicPr>
        <p:blipFill>
          <a:blip r:embed="rId6">
            <a:lum bright="10000" contrast="40000"/>
          </a:blip>
          <a:srcRect t="51318" r="68595" b="979"/>
          <a:stretch>
            <a:fillRect/>
          </a:stretch>
        </p:blipFill>
        <p:spPr bwMode="auto">
          <a:xfrm>
            <a:off x="5737860" y="5105400"/>
            <a:ext cx="2225040" cy="16840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3" name="Picture 5" descr="D:\OPTURACIJA\bioceramic II.jpg"/>
          <p:cNvPicPr>
            <a:picLocks noChangeAspect="1" noChangeArrowheads="1"/>
          </p:cNvPicPr>
          <p:nvPr/>
        </p:nvPicPr>
        <p:blipFill>
          <a:blip r:embed="rId6">
            <a:lum bright="20000" contrast="20000"/>
          </a:blip>
          <a:srcRect l="-1061" r="70819" b="52778"/>
          <a:stretch>
            <a:fillRect/>
          </a:stretch>
        </p:blipFill>
        <p:spPr bwMode="auto">
          <a:xfrm>
            <a:off x="8039100" y="5105400"/>
            <a:ext cx="2171700" cy="168964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5" name="Picture 2" descr="D:\OPTURACIJA\sealer penetration.jpg"/>
          <p:cNvPicPr>
            <a:picLocks noChangeAspect="1" noChangeArrowheads="1"/>
          </p:cNvPicPr>
          <p:nvPr/>
        </p:nvPicPr>
        <p:blipFill>
          <a:blip r:embed="rId5">
            <a:lum bright="10000" contrast="20000"/>
          </a:blip>
          <a:srcRect l="504" t="8865" r="76664" b="47550"/>
          <a:stretch>
            <a:fillRect/>
          </a:stretch>
        </p:blipFill>
        <p:spPr bwMode="auto">
          <a:xfrm flipH="1">
            <a:off x="8039100" y="3505200"/>
            <a:ext cx="2188360" cy="1600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pic>
        <p:nvPicPr>
          <p:cNvPr id="3074" name="Picture 2" descr="D:\OPTURACIJA\bc-fig-2.png"/>
          <p:cNvPicPr>
            <a:picLocks noChangeAspect="1" noChangeArrowheads="1"/>
          </p:cNvPicPr>
          <p:nvPr/>
        </p:nvPicPr>
        <p:blipFill>
          <a:blip r:embed="rId4">
            <a:lum bright="-30000" contrast="40000"/>
          </a:blip>
          <a:srcRect l="3600" r="12129"/>
          <a:stretch>
            <a:fillRect/>
          </a:stretch>
        </p:blipFill>
        <p:spPr bwMode="auto">
          <a:xfrm rot="16200000">
            <a:off x="-966298" y="3268850"/>
            <a:ext cx="4846320" cy="217957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-38100" y="381000"/>
            <a:ext cx="10325100" cy="646331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ГП  са  биоактивним  калцијум-силикатним   цементним  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силерима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en-US" sz="2400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D:\OPTURACIJA\Serota-Fig-1c.jpg"/>
          <p:cNvPicPr>
            <a:picLocks noChangeAspect="1" noChangeArrowheads="1"/>
          </p:cNvPicPr>
          <p:nvPr/>
        </p:nvPicPr>
        <p:blipFill>
          <a:blip r:embed="rId5">
            <a:lum bright="10000" contrast="40000"/>
          </a:blip>
          <a:srcRect/>
          <a:stretch>
            <a:fillRect/>
          </a:stretch>
        </p:blipFill>
        <p:spPr bwMode="auto">
          <a:xfrm rot="16200000">
            <a:off x="1542797" y="3173984"/>
            <a:ext cx="4846320" cy="23693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638300" y="1143000"/>
            <a:ext cx="7162800" cy="7620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Оптимална  вискозност  омогућава  продор  у  акцесорне  канале, проширења  и  истмусе  централног  канала </a:t>
            </a:r>
            <a:endParaRPr lang="en-US" sz="2000" dirty="0">
              <a:solidFill>
                <a:srgbClr val="FFFF99"/>
              </a:solidFill>
            </a:endParaRPr>
          </a:p>
        </p:txBody>
      </p:sp>
      <p:pic>
        <p:nvPicPr>
          <p:cNvPr id="3078" name="Picture 6" descr="D:\OPTURACIJA\puffs apeksno i lateralno corig.jpg"/>
          <p:cNvPicPr>
            <a:picLocks noChangeAspect="1" noChangeArrowheads="1"/>
          </p:cNvPicPr>
          <p:nvPr/>
        </p:nvPicPr>
        <p:blipFill>
          <a:blip r:embed="rId6">
            <a:lum bright="10000" contrast="10000"/>
          </a:blip>
          <a:srcRect l="50136"/>
          <a:stretch>
            <a:fillRect/>
          </a:stretch>
        </p:blipFill>
        <p:spPr bwMode="auto">
          <a:xfrm>
            <a:off x="7962900" y="2895600"/>
            <a:ext cx="2147644" cy="301752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3" name="Picture 5" descr="D:\OPTURACIJA\unnamed (1).jpg"/>
          <p:cNvPicPr>
            <a:picLocks noChangeAspect="1" noChangeArrowheads="1"/>
          </p:cNvPicPr>
          <p:nvPr/>
        </p:nvPicPr>
        <p:blipFill>
          <a:blip r:embed="rId7">
            <a:lum bright="20000" contrast="30000"/>
          </a:blip>
          <a:srcRect l="53125" r="3125"/>
          <a:stretch>
            <a:fillRect/>
          </a:stretch>
        </p:blipFill>
        <p:spPr bwMode="auto">
          <a:xfrm>
            <a:off x="5600700" y="2590800"/>
            <a:ext cx="2133600" cy="37052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25100" cy="6858000"/>
          </a:xfrm>
          <a:prstGeom prst="rect">
            <a:avLst/>
          </a:prstGeom>
          <a:noFill/>
        </p:spPr>
      </p:pic>
      <p:pic>
        <p:nvPicPr>
          <p:cNvPr id="4098" name="Picture 2" descr="D:\OPTURACIJA\les-bioceramiques-photo1_1.jp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t="22346" r="9259" b="6543"/>
          <a:stretch>
            <a:fillRect/>
          </a:stretch>
        </p:blipFill>
        <p:spPr bwMode="auto">
          <a:xfrm>
            <a:off x="419100" y="1669235"/>
            <a:ext cx="5029200" cy="22169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-38100" y="381000"/>
            <a:ext cx="10325100" cy="65883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Биоактивни  калцијум-силикатни   цементни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</a:t>
            </a: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 descr="D:\OPTURACIJA\MTA ZUT.jpg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 l="13750" t="38750" r="5000" b="2500"/>
          <a:stretch>
            <a:fillRect/>
          </a:stretch>
        </p:blipFill>
        <p:spPr bwMode="auto">
          <a:xfrm>
            <a:off x="6286500" y="1661862"/>
            <a:ext cx="3657600" cy="25291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4100" name="Picture 4" descr="D:\OPTURACIJA\Obturation Kit.jpg"/>
          <p:cNvPicPr>
            <a:picLocks noChangeAspect="1" noChangeArrowheads="1"/>
          </p:cNvPicPr>
          <p:nvPr/>
        </p:nvPicPr>
        <p:blipFill>
          <a:blip r:embed="rId5">
            <a:lum bright="-10000" contrast="20000"/>
          </a:blip>
          <a:srcRect l="2168" t="2439" r="490" b="1220"/>
          <a:stretch>
            <a:fillRect/>
          </a:stretch>
        </p:blipFill>
        <p:spPr bwMode="auto">
          <a:xfrm>
            <a:off x="6286500" y="4214660"/>
            <a:ext cx="3657600" cy="2490940"/>
          </a:xfrm>
          <a:prstGeom prst="rect">
            <a:avLst/>
          </a:prstGeom>
          <a:noFill/>
        </p:spPr>
      </p:pic>
      <p:pic>
        <p:nvPicPr>
          <p:cNvPr id="7" name="Picture 2" descr="D:\OPTURACIJA\1-s2.0-S1742706108002122-gr1.jpg"/>
          <p:cNvPicPr>
            <a:picLocks noChangeAspect="1" noChangeArrowheads="1"/>
          </p:cNvPicPr>
          <p:nvPr/>
        </p:nvPicPr>
        <p:blipFill>
          <a:blip r:embed="rId6">
            <a:lum bright="20000" contrast="40000"/>
          </a:blip>
          <a:srcRect r="9965" b="-288"/>
          <a:stretch>
            <a:fillRect/>
          </a:stretch>
        </p:blipFill>
        <p:spPr bwMode="auto">
          <a:xfrm>
            <a:off x="2705100" y="4114993"/>
            <a:ext cx="2743200" cy="2590607"/>
          </a:xfrm>
          <a:prstGeom prst="rect">
            <a:avLst/>
          </a:prstGeom>
          <a:noFill/>
        </p:spPr>
      </p:pic>
      <p:pic>
        <p:nvPicPr>
          <p:cNvPr id="4101" name="Picture 5" descr="D:\OPTURACIJA\unnamed.jpg"/>
          <p:cNvPicPr>
            <a:picLocks noChangeAspect="1" noChangeArrowheads="1"/>
          </p:cNvPicPr>
          <p:nvPr/>
        </p:nvPicPr>
        <p:blipFill>
          <a:blip r:embed="rId7">
            <a:lum bright="-10000" contrast="10000"/>
          </a:blip>
          <a:srcRect l="2974" t="2667" b="4000"/>
          <a:stretch>
            <a:fillRect/>
          </a:stretch>
        </p:blipFill>
        <p:spPr bwMode="auto">
          <a:xfrm>
            <a:off x="144780" y="4035096"/>
            <a:ext cx="2560320" cy="274670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pic>
        <p:nvPicPr>
          <p:cNvPr id="5123" name="Picture 3" descr="D:\OPTURACIJA\BIOAKTIV cem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380" y="4501503"/>
            <a:ext cx="3017520" cy="2115813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124" name="Picture 4" descr="D:\OPTURACIJA\BioRoot RCS.jpe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 l="14151" t="10000" r="15926" b="11111"/>
          <a:stretch>
            <a:fillRect/>
          </a:stretch>
        </p:blipFill>
        <p:spPr bwMode="auto">
          <a:xfrm>
            <a:off x="6515100" y="1856637"/>
            <a:ext cx="3002280" cy="2258163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125" name="Picture 5" descr="D:\OPTURACIJA\Cera Seal.jpg"/>
          <p:cNvPicPr>
            <a:picLocks noChangeAspect="1" noChangeArrowheads="1"/>
          </p:cNvPicPr>
          <p:nvPr/>
        </p:nvPicPr>
        <p:blipFill>
          <a:blip r:embed="rId5">
            <a:lum bright="-10000" contrast="30000"/>
          </a:blip>
          <a:srcRect l="5429" t="857" r="6571" b="30123"/>
          <a:stretch>
            <a:fillRect/>
          </a:stretch>
        </p:blipFill>
        <p:spPr bwMode="auto">
          <a:xfrm>
            <a:off x="68580" y="1671920"/>
            <a:ext cx="3017520" cy="236668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126" name="Picture 6" descr="D:\OPTURACIJA\EDGE Bioceramic.jpg"/>
          <p:cNvPicPr>
            <a:picLocks noChangeAspect="1" noChangeArrowheads="1"/>
          </p:cNvPicPr>
          <p:nvPr/>
        </p:nvPicPr>
        <p:blipFill>
          <a:blip r:embed="rId6">
            <a:lum/>
          </a:blip>
          <a:srcRect t="16567" b="16567"/>
          <a:stretch>
            <a:fillRect/>
          </a:stretch>
        </p:blipFill>
        <p:spPr bwMode="auto">
          <a:xfrm>
            <a:off x="647700" y="4489432"/>
            <a:ext cx="3200400" cy="213996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8" name="TextBox 7"/>
          <p:cNvSpPr txBox="1"/>
          <p:nvPr/>
        </p:nvSpPr>
        <p:spPr>
          <a:xfrm>
            <a:off x="-38100" y="381000"/>
            <a:ext cx="10325100" cy="65883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Биоактивни  калцијум-силикатни   цементни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</a:t>
            </a: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7" name="Picture 7" descr="D:\OPTURACIJA\Puffs  NO.jpg"/>
          <p:cNvPicPr>
            <a:picLocks noChangeAspect="1" noChangeArrowheads="1"/>
          </p:cNvPicPr>
          <p:nvPr/>
        </p:nvPicPr>
        <p:blipFill>
          <a:blip r:embed="rId7">
            <a:lum bright="10000" contrast="20000"/>
          </a:blip>
          <a:srcRect/>
          <a:stretch>
            <a:fillRect/>
          </a:stretch>
        </p:blipFill>
        <p:spPr bwMode="auto">
          <a:xfrm>
            <a:off x="3375660" y="1728364"/>
            <a:ext cx="2834640" cy="2310236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5129" name="Picture 9" descr="D:\OPTURACIJA\Puffs malo.jpg"/>
          <p:cNvPicPr>
            <a:picLocks noChangeAspect="1" noChangeArrowheads="1"/>
          </p:cNvPicPr>
          <p:nvPr/>
        </p:nvPicPr>
        <p:blipFill>
          <a:blip r:embed="rId8">
            <a:lum bright="-10000" contrast="20000"/>
          </a:blip>
          <a:srcRect/>
          <a:stretch>
            <a:fillRect/>
          </a:stretch>
        </p:blipFill>
        <p:spPr bwMode="auto">
          <a:xfrm>
            <a:off x="4137660" y="4495800"/>
            <a:ext cx="2834640" cy="2050819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98269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200" y="997089"/>
            <a:ext cx="10096500" cy="5632311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                                 Драге  клегинице  и  колеге,</a:t>
            </a:r>
          </a:p>
          <a:p>
            <a:pPr algn="just">
              <a:lnSpc>
                <a:spcPct val="150000"/>
              </a:lnSpc>
            </a:pP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Претпостављам да  вама, као и мени, а  познавајући  ме  из претходних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сусретања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сва предавања, преношење знања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живо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и  интерактивна комуникација, МНОГО  ВИШЕ ОДГОВАРА и да је ЕФИКАСНИЈЕ у студирању стоматологије, као веома  конкретне и директне гране струке и науке .      </a:t>
            </a:r>
          </a:p>
          <a:p>
            <a:pPr algn="just">
              <a:lnSpc>
                <a:spcPct val="150000"/>
              </a:lnSpc>
            </a:pP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Међутим, ова ванредна и несретна ситуација наметнула нам је овакав вид теоријске наставе, који ипак може да вам пружи довољну количину информација и сазнања  да постанете добри стоматолози. Од нас и вас зависи на који начин и колико ћемо у овим условима успети да дођемо до тог циља.   Од нас - као и до сада: – свако на свој начин,    али увек , довољно, квалитетно и интересантно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ово много зависи од тематике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Од вас - као и до сада:  свако колико  жели, хоће, има ентузијазма и може.</a:t>
            </a:r>
          </a:p>
          <a:p>
            <a:pPr algn="just">
              <a:lnSpc>
                <a:spcPct val="150000"/>
              </a:lnSpc>
            </a:pP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А  сада  бар  сви  имамо  времена  на  претек: нема вежби </a:t>
            </a: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ово сигурно највише недостаје у клиничким семестрима</a:t>
            </a: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нема  модилских тестова, нема испита.    </a:t>
            </a:r>
            <a:r>
              <a:rPr lang="sr-Cyrl-R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МИЛИНА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FFFFCC"/>
                </a:solidFill>
              </a:rPr>
              <a:t>!</a:t>
            </a:r>
            <a:r>
              <a:rPr lang="sr-Cyrl-RS" sz="24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28600"/>
            <a:ext cx="9029700" cy="738664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УВОДНА   РЕЧ   НАСТАВНИКА: </a:t>
            </a:r>
          </a:p>
          <a:p>
            <a:pPr algn="ctr"/>
            <a:r>
              <a:rPr lang="en-US" dirty="0" smtClean="0">
                <a:solidFill>
                  <a:srgbClr val="FFFF66"/>
                </a:solidFill>
              </a:rPr>
              <a:t>(</a:t>
            </a:r>
            <a:r>
              <a:rPr lang="sr-Cyrl-RS" dirty="0" smtClean="0">
                <a:solidFill>
                  <a:srgbClr val="FFFF66"/>
                </a:solidFill>
              </a:rPr>
              <a:t>иста као прошле седмице</a:t>
            </a:r>
            <a:r>
              <a:rPr lang="en-US" dirty="0" smtClean="0">
                <a:solidFill>
                  <a:srgbClr val="FFFF66"/>
                </a:solidFill>
              </a:rPr>
              <a:t>)</a:t>
            </a:r>
            <a:r>
              <a:rPr lang="sr-Cyrl-R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                    </a:t>
            </a:r>
            <a:endParaRPr lang="sr-Cyrl-RS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Image result for Fakultet medicinskih nauka u kragujevcu logo"/>
          <p:cNvPicPr/>
          <p:nvPr/>
        </p:nvPicPr>
        <p:blipFill>
          <a:blip r:embed="rId3" cstate="print"/>
          <a:srcRect l="23130" r="24826"/>
          <a:stretch>
            <a:fillRect/>
          </a:stretch>
        </p:blipFill>
        <p:spPr bwMode="auto">
          <a:xfrm>
            <a:off x="9624060" y="76200"/>
            <a:ext cx="548640" cy="73152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165305" y="6477000"/>
            <a:ext cx="18549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1600" dirty="0" smtClean="0">
                <a:solidFill>
                  <a:schemeClr val="bg1"/>
                </a:solidFill>
                <a:latin typeface="Monotype Corsiva" pitchFamily="66" charset="0"/>
                <a:cs typeface="Arial" pitchFamily="34" charset="0"/>
              </a:rPr>
              <a:t>Владимир  Ивановић</a:t>
            </a:r>
            <a:r>
              <a:rPr lang="sr-Cyrl-R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pic>
        <p:nvPicPr>
          <p:cNvPr id="6146" name="Picture 2" descr="D:\OPTURACIJA\singl cone bioceramic.jpg"/>
          <p:cNvPicPr>
            <a:picLocks noChangeAspect="1" noChangeArrowheads="1"/>
          </p:cNvPicPr>
          <p:nvPr/>
        </p:nvPicPr>
        <p:blipFill>
          <a:blip r:embed="rId3">
            <a:lum bright="10000" contrast="30000"/>
          </a:blip>
          <a:srcRect l="12180" r="12179"/>
          <a:stretch>
            <a:fillRect/>
          </a:stretch>
        </p:blipFill>
        <p:spPr bwMode="auto">
          <a:xfrm>
            <a:off x="419100" y="2086460"/>
            <a:ext cx="4572000" cy="33999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6147" name="Picture 3" descr="D:\OPTURACIJA\two cones bioceramic.jpg"/>
          <p:cNvPicPr>
            <a:picLocks noChangeAspect="1" noChangeArrowheads="1"/>
          </p:cNvPicPr>
          <p:nvPr/>
        </p:nvPicPr>
        <p:blipFill>
          <a:blip r:embed="rId4">
            <a:lum bright="10000" contrast="30000"/>
          </a:blip>
          <a:srcRect l="6296" t="2299" r="20167"/>
          <a:stretch>
            <a:fillRect/>
          </a:stretch>
        </p:blipFill>
        <p:spPr bwMode="auto">
          <a:xfrm>
            <a:off x="5295900" y="3128505"/>
            <a:ext cx="4480560" cy="334849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-38100" y="381000"/>
            <a:ext cx="10325100" cy="738664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r-Cyrl-RS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Биоактивни калцијум-силикатни цемент </a:t>
            </a:r>
            <a:endParaRPr lang="en-US" sz="2800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0" y="2241550"/>
            <a:ext cx="4991100" cy="646331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један 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ГП 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поен 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6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%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у 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каналу </a:t>
            </a:r>
            <a:endParaRPr lang="en-US" sz="2400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" y="1550313"/>
            <a:ext cx="10248900" cy="430887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Пар  клиничких   приказа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endParaRPr lang="sr-Cyrl-RS" sz="2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25100" cy="69826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" y="2514600"/>
            <a:ext cx="102489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А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највећи  број  паста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/”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силера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испољава  цитотоксичност  пре  везивања</a:t>
            </a:r>
          </a:p>
          <a:p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ово  може  да  изазове  пост-операциони  бол</a:t>
            </a:r>
          </a:p>
          <a:p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количина  пребачених  делића  силера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пуфни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у  директној  је  вези  са  </a:t>
            </a: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интензитетом  инфламације  и  величином  разарања  ПА  ткива </a:t>
            </a:r>
          </a:p>
          <a:p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што  више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пуфни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то  већи  ризик  од  пост-операционог  бола  </a:t>
            </a:r>
          </a:p>
          <a:p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 пребачен  силер  у  облику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пуфни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не  гарантује  успех  терапије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38100" y="533400"/>
            <a:ext cx="10287000" cy="46166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" y="1524000"/>
            <a:ext cx="10248900" cy="430887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Контраверзе око пребацивања пасте изван каналног система у  ПА  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982691"/>
          </a:xfrm>
          <a:prstGeom prst="rect">
            <a:avLst/>
          </a:prstGeom>
          <a:noFill/>
        </p:spPr>
      </p:pic>
      <p:pic>
        <p:nvPicPr>
          <p:cNvPr id="3" name="Picture 2" descr="D:\ENDODONT INTERNET cases ARTICLES\Overfilling 1.jpg"/>
          <p:cNvPicPr>
            <a:picLocks noChangeAspect="1" noChangeArrowheads="1"/>
          </p:cNvPicPr>
          <p:nvPr/>
        </p:nvPicPr>
        <p:blipFill>
          <a:blip r:embed="rId4">
            <a:lum bright="-10000" contrast="30000"/>
          </a:blip>
          <a:srcRect l="1720" t="18000" r="49603" b="20667"/>
          <a:stretch>
            <a:fillRect/>
          </a:stretch>
        </p:blipFill>
        <p:spPr bwMode="auto">
          <a:xfrm>
            <a:off x="38100" y="4663440"/>
            <a:ext cx="3738865" cy="21945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-38100" y="712113"/>
            <a:ext cx="10248900" cy="46166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Контраверзе око пребацивања пасте изван каналног система у  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</a:t>
            </a:r>
            <a:r>
              <a:rPr 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  <a:r>
              <a:rPr lang="en-US" sz="24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endParaRPr lang="sr-Cyrl-RS" sz="2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 descr="D:\FOTO sa Linked In i PINTEREST\4752_956795904415688_317443000096150312_n.jpg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 t="9195" r="4819" b="16092"/>
          <a:stretch>
            <a:fillRect/>
          </a:stretch>
        </p:blipFill>
        <p:spPr bwMode="auto">
          <a:xfrm>
            <a:off x="3619500" y="1447800"/>
            <a:ext cx="2965470" cy="310896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2" name="Picture 11" descr="https://www.scielo.br/img/revistas/bdj/v24n4/0103-6440-bdj-24-04-367-gf01.jpg"/>
          <p:cNvPicPr>
            <a:picLocks noChangeAspect="1" noChangeArrowheads="1"/>
          </p:cNvPicPr>
          <p:nvPr/>
        </p:nvPicPr>
        <p:blipFill>
          <a:blip r:embed="rId6">
            <a:lum bright="20000" contrast="20000"/>
          </a:blip>
          <a:srcRect b="32903"/>
          <a:stretch>
            <a:fillRect/>
          </a:stretch>
        </p:blipFill>
        <p:spPr bwMode="auto">
          <a:xfrm>
            <a:off x="358140" y="1447800"/>
            <a:ext cx="3108960" cy="304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3" name="Picture 2" descr="D:\FOTO sa Linked In i PINTEREST\12108713_956795964415682_4660421723856983408_n.jpg"/>
          <p:cNvPicPr>
            <a:picLocks noChangeAspect="1" noChangeArrowheads="1"/>
          </p:cNvPicPr>
          <p:nvPr/>
        </p:nvPicPr>
        <p:blipFill>
          <a:blip r:embed="rId7">
            <a:lum contrast="30000"/>
          </a:blip>
          <a:srcRect t="4444" b="24444"/>
          <a:stretch>
            <a:fillRect/>
          </a:stretch>
        </p:blipFill>
        <p:spPr bwMode="auto">
          <a:xfrm>
            <a:off x="6972300" y="3657600"/>
            <a:ext cx="3200400" cy="314442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3916323" y="5334000"/>
            <a:ext cx="2827377" cy="872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До   краја  канала</a:t>
            </a:r>
            <a:r>
              <a:rPr lang="en-U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/</a:t>
            </a:r>
            <a:endParaRPr lang="sr-Cyrl-RS" dirty="0" smtClean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sr-Cyrl-RS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до  апексног  форамена </a:t>
            </a:r>
            <a:endParaRPr lang="en-US" dirty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>
            <a:off x="5753101" y="4114800"/>
            <a:ext cx="457200" cy="76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5029200" y="4076700"/>
            <a:ext cx="304800" cy="228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8877300" y="6324600"/>
            <a:ext cx="381000" cy="228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9563100" y="6324600"/>
            <a:ext cx="457200" cy="76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outerShdw blurRad="25400" dist="127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324600" y="1844695"/>
            <a:ext cx="4152900" cy="1785104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Већина  скандинавских  и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редње-европских  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школа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и  ендодотиста  изводи  оптурацију  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канала 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на  приказан  начин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ез  пребацивања  пасте  у  ПА;</a:t>
            </a:r>
          </a:p>
          <a:p>
            <a:pPr algn="ctr"/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“no  puffs” </a:t>
            </a:r>
            <a:r>
              <a:rPr lang="en-US" sz="2000" dirty="0" smtClean="0">
                <a:solidFill>
                  <a:srgbClr val="FFFF99"/>
                </a:solidFill>
              </a:rPr>
              <a:t>!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i="1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                   </a:t>
            </a:r>
            <a:endParaRPr lang="en-US" sz="2000" i="1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982691"/>
          </a:xfrm>
          <a:prstGeom prst="rect">
            <a:avLst/>
          </a:prstGeom>
          <a:noFill/>
        </p:spPr>
      </p:pic>
      <p:pic>
        <p:nvPicPr>
          <p:cNvPr id="2050" name="Picture 2" descr="D:\FOTO sa Linked In i PINTEREST\11402952_835490999879513_1551119928419180490_n (1)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r="18699"/>
          <a:stretch>
            <a:fillRect/>
          </a:stretch>
        </p:blipFill>
        <p:spPr bwMode="auto">
          <a:xfrm>
            <a:off x="266700" y="2286000"/>
            <a:ext cx="3048000" cy="271344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052" name="Picture 4" descr="D:\FOTO sa Linked In i PINTEREST\11709768_835491126546167_5166565878573464647_n.jp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 r="16063"/>
          <a:stretch>
            <a:fillRect/>
          </a:stretch>
        </p:blipFill>
        <p:spPr bwMode="auto">
          <a:xfrm>
            <a:off x="3638550" y="3048000"/>
            <a:ext cx="3181350" cy="27432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053" name="Picture 5" descr="D:\FOTO sa Linked In i PINTEREST\11705012_835491386546141_8588791361760493101_n.jpg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 t="20926" b="6667"/>
          <a:stretch>
            <a:fillRect/>
          </a:stretch>
        </p:blipFill>
        <p:spPr bwMode="auto">
          <a:xfrm>
            <a:off x="7124700" y="3808848"/>
            <a:ext cx="2743200" cy="274435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62541" y="1905000"/>
            <a:ext cx="3304559" cy="369332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Проходан  апексни  форамен</a:t>
            </a:r>
            <a:endParaRPr lang="en-US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2887" y="2602468"/>
            <a:ext cx="2526013" cy="369332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Оптурација до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апекса</a:t>
            </a:r>
            <a:endParaRPr lang="en-US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79703" y="3429000"/>
            <a:ext cx="2611997" cy="369332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Зацељење  ПА  лезије</a:t>
            </a:r>
            <a:endParaRPr lang="en-US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8100" y="712113"/>
            <a:ext cx="10248900" cy="46166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Контраверзе око пребацивања пасте изван каналног система у  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</a:t>
            </a:r>
            <a:r>
              <a:rPr 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/</a:t>
            </a:r>
            <a:r>
              <a:rPr lang="sr-Cyrl-RS" sz="22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r>
              <a:rPr lang="en-US" sz="24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endParaRPr lang="sr-Cyrl-RS" sz="2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6700" y="1905000"/>
            <a:ext cx="1398140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З У Б 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15 </a:t>
            </a:r>
            <a:endParaRPr lang="en-US" sz="20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1800" y="1768495"/>
            <a:ext cx="3467100" cy="150810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Како смо и МИ  у  Европи, 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изводимо  оптурацију  канала  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на  приказан  начин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без  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пребацивања  пасте  у ПА;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без  пуфница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”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молим</a:t>
            </a:r>
            <a:r>
              <a:rPr lang="en-US" sz="2000" dirty="0" smtClean="0">
                <a:solidFill>
                  <a:srgbClr val="FFFF99"/>
                </a:solidFill>
              </a:rPr>
              <a:t>!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i="1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                   </a:t>
            </a:r>
            <a:endParaRPr lang="en-US" sz="2000" i="1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29100" y="3048000"/>
            <a:ext cx="640080" cy="640080"/>
          </a:xfrm>
          <a:prstGeom prst="ellipse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429500" y="4191000"/>
            <a:ext cx="533400" cy="533400"/>
          </a:xfrm>
          <a:prstGeom prst="ellipse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25100" cy="698269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38100" y="533400"/>
            <a:ext cx="10287000" cy="46166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" y="2514600"/>
            <a:ext cx="102489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Б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пребачене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пуфне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не  ремете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зацељење,  </a:t>
            </a:r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и  поред  присутних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пуфни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не  дешава  се  ништа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лоше,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јер  оштећење  </a:t>
            </a: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ПА  ткива  је  пролазног  карактера  и  не  перзистира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,</a:t>
            </a:r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 сви  микроорганизми  који  су  били  присутни  интра-,   или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екстра-радиксно</a:t>
            </a:r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треба  да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буду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одстрањени  да  се  не  јаве  нелагодности   код  пацијента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,        </a:t>
            </a:r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</a:t>
            </a: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-  многи  сматрају  да  пребацивање  силера  преко  радиографског  апекса</a:t>
            </a: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потврђује  чињеницу  да  је  апексни  форамен   био  проходан  и  да  је</a:t>
            </a:r>
          </a:p>
          <a:p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хереметички  потпуно  оптурисан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/ 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заптивен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sr-Cyrl-R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" y="1524000"/>
            <a:ext cx="10248900" cy="430887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Контраверзе око пребацивања пасте изван каналног система у  ПА  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pic>
        <p:nvPicPr>
          <p:cNvPr id="30722" name="Picture 2" descr="D:\ENDODONT INTERNET cases ARTICLES\zub 47 Alb Dagnia.jpg"/>
          <p:cNvPicPr>
            <a:picLocks noChangeAspect="1" noChangeArrowheads="1"/>
          </p:cNvPicPr>
          <p:nvPr/>
        </p:nvPicPr>
        <p:blipFill>
          <a:blip r:embed="rId4">
            <a:lum bright="10000" contrast="30000"/>
          </a:blip>
          <a:srcRect l="51138" t="26296" r="1667" b="12916"/>
          <a:stretch>
            <a:fillRect/>
          </a:stretch>
        </p:blipFill>
        <p:spPr bwMode="auto">
          <a:xfrm>
            <a:off x="6210300" y="3886200"/>
            <a:ext cx="3912563" cy="283464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5" name="Picture 2" descr="D:\ENDODONT INTERNET cases ARTICLES\apeksna delta donji i gornji ocnjaci.jpg"/>
          <p:cNvPicPr>
            <a:picLocks noChangeAspect="1" noChangeArrowheads="1"/>
          </p:cNvPicPr>
          <p:nvPr/>
        </p:nvPicPr>
        <p:blipFill>
          <a:blip r:embed="rId5">
            <a:lum contrast="40000"/>
          </a:blip>
          <a:srcRect l="1488" t="24802" r="75446" b="3770"/>
          <a:stretch>
            <a:fillRect/>
          </a:stretch>
        </p:blipFill>
        <p:spPr bwMode="auto">
          <a:xfrm>
            <a:off x="190500" y="1753585"/>
            <a:ext cx="1828800" cy="318565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-38100" y="909935"/>
            <a:ext cx="10248900" cy="46166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Контраверзе око пребацивања пасте изван каналног система у  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</a:t>
            </a:r>
            <a:r>
              <a:rPr 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/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r>
              <a:rPr lang="en-US" sz="24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endParaRPr lang="sr-Cyrl-RS" sz="2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D:\ENDODONT INTERNET cases ARTICLES\apeksna delta donji i gornji ocnjaci.jpg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 l="26042" t="24802" r="50893" b="3770"/>
          <a:stretch>
            <a:fillRect/>
          </a:stretch>
        </p:blipFill>
        <p:spPr bwMode="auto">
          <a:xfrm>
            <a:off x="2171700" y="2224550"/>
            <a:ext cx="1828800" cy="318565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8" name="Picture 2" descr="D:\ENDODONT INTERNET cases ARTICLES\apeksna delta donji i gornji ocnjaci.jpg"/>
          <p:cNvPicPr>
            <a:picLocks noChangeAspect="1" noChangeArrowheads="1"/>
          </p:cNvPicPr>
          <p:nvPr/>
        </p:nvPicPr>
        <p:blipFill>
          <a:blip r:embed="rId5">
            <a:lum bright="10000" contrast="30000"/>
          </a:blip>
          <a:srcRect l="50595" t="24802" r="26339" b="3770"/>
          <a:stretch>
            <a:fillRect/>
          </a:stretch>
        </p:blipFill>
        <p:spPr bwMode="auto">
          <a:xfrm>
            <a:off x="4152900" y="2743201"/>
            <a:ext cx="1828800" cy="318565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905500" y="1704707"/>
            <a:ext cx="4191000" cy="1800493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Највећи  број  водећих  светских  </a:t>
            </a:r>
          </a:p>
          <a:p>
            <a:pPr algn="ctr">
              <a:lnSpc>
                <a:spcPct val="150000"/>
              </a:lnSpc>
            </a:pP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и  америчких 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ендодонтиста  ради 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репарацију  и оптурацију  канала   </a:t>
            </a:r>
            <a:endParaRPr lang="en-US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на  ова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j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начин: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sz="2000" i="1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“puffs  lovers”</a:t>
            </a:r>
            <a:r>
              <a:rPr lang="sr-Cyrl-RS" sz="2000" i="1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                    </a:t>
            </a:r>
            <a:endParaRPr lang="en-US" sz="2000" i="1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D:\OPTURACIJA\Thermafil puffs.jpg"/>
          <p:cNvPicPr>
            <a:picLocks noChangeAspect="1" noChangeArrowheads="1"/>
          </p:cNvPicPr>
          <p:nvPr/>
        </p:nvPicPr>
        <p:blipFill>
          <a:blip r:embed="rId6">
            <a:lum bright="10000"/>
          </a:blip>
          <a:srcRect/>
          <a:stretch>
            <a:fillRect/>
          </a:stretch>
        </p:blipFill>
        <p:spPr bwMode="auto">
          <a:xfrm>
            <a:off x="6210300" y="3756660"/>
            <a:ext cx="3931920" cy="294894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743700" y="3886200"/>
            <a:ext cx="1857047" cy="369332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extreeme</a:t>
            </a:r>
            <a:r>
              <a:rPr lang="en-US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sport”</a:t>
            </a:r>
            <a:endParaRPr lang="en-US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289"/>
            <a:ext cx="10325100" cy="69534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38100" y="533400"/>
            <a:ext cx="10287000" cy="46166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" y="1524000"/>
            <a:ext cx="10248900" cy="769441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Гутаперка  на  чврстом  носачу:  </a:t>
            </a:r>
            <a:r>
              <a:rPr lang="el-G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α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-фазна  гутаперка  на</a:t>
            </a:r>
          </a:p>
          <a:p>
            <a:pPr algn="ctr"/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</a:t>
            </a:r>
            <a:r>
              <a:rPr lang="sr-Cyrl-R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ластичном  или  носачу  од  гутаперке      </a:t>
            </a:r>
            <a:endParaRPr lang="sr-Cyrl-RS" sz="2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D:\OPTURACIJA\GuttaCore serija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 t="12222" b="13333"/>
          <a:stretch>
            <a:fillRect/>
          </a:stretch>
        </p:blipFill>
        <p:spPr bwMode="auto">
          <a:xfrm>
            <a:off x="190500" y="3048000"/>
            <a:ext cx="4846320" cy="3607816"/>
          </a:xfrm>
          <a:prstGeom prst="rect">
            <a:avLst/>
          </a:prstGeom>
          <a:noFill/>
        </p:spPr>
      </p:pic>
      <p:pic>
        <p:nvPicPr>
          <p:cNvPr id="1027" name="Picture 3" descr="D:\OPTURACIJA\A-representative-cross-section-of-a-root-canal-filling-using-the-ProTaper.png"/>
          <p:cNvPicPr>
            <a:picLocks noChangeAspect="1" noChangeArrowheads="1"/>
          </p:cNvPicPr>
          <p:nvPr/>
        </p:nvPicPr>
        <p:blipFill>
          <a:blip r:embed="rId5">
            <a:lum bright="10000" contrast="40000"/>
          </a:blip>
          <a:srcRect l="7909" t="6536" r="4002" b="8497"/>
          <a:stretch>
            <a:fillRect/>
          </a:stretch>
        </p:blipFill>
        <p:spPr bwMode="auto">
          <a:xfrm>
            <a:off x="5219700" y="3048000"/>
            <a:ext cx="4937760" cy="36163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049131" y="2514600"/>
            <a:ext cx="2161169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en-US" sz="2800" b="1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Thermafil</a:t>
            </a:r>
            <a:r>
              <a:rPr lang="en-US" sz="2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en-US" sz="2800" b="1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04541" y="3657600"/>
            <a:ext cx="2196179" cy="369332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пластичан  носач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289"/>
            <a:ext cx="10325100" cy="6953489"/>
          </a:xfrm>
          <a:prstGeom prst="rect">
            <a:avLst/>
          </a:prstGeom>
          <a:noFill/>
        </p:spPr>
      </p:pic>
      <p:pic>
        <p:nvPicPr>
          <p:cNvPr id="2050" name="Picture 2" descr="D:\OPTURACIJA\GuttaCore shema.jpg"/>
          <p:cNvPicPr>
            <a:picLocks noChangeAspect="1" noChangeArrowheads="1"/>
          </p:cNvPicPr>
          <p:nvPr/>
        </p:nvPicPr>
        <p:blipFill>
          <a:blip r:embed="rId4"/>
          <a:srcRect l="2593" t="27654" r="2593" b="24938"/>
          <a:stretch>
            <a:fillRect/>
          </a:stretch>
        </p:blipFill>
        <p:spPr bwMode="auto">
          <a:xfrm>
            <a:off x="114300" y="1981200"/>
            <a:ext cx="5669280" cy="159448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" y="457200"/>
            <a:ext cx="10248900" cy="1200329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Гутаперка  на  чврстом  носачу:  </a:t>
            </a:r>
            <a:r>
              <a:rPr lang="el-GR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α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-фазна  гутаперка  са </a:t>
            </a:r>
          </a:p>
          <a:p>
            <a:pPr algn="ctr"/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нижом  тачком  топљења  и  течнија  на  истој  температури;</a:t>
            </a:r>
          </a:p>
          <a:p>
            <a:pPr algn="ctr"/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носач  од  гушће  и  </a:t>
            </a:r>
            <a:r>
              <a:rPr lang="en-US" sz="2400" dirty="0" err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ZnO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богатијом  гутаперком:  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Гутакор</a:t>
            </a:r>
            <a:r>
              <a:rPr lang="en-U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r>
              <a:rPr lang="sr-Cyrl-RS" sz="24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endParaRPr lang="sr-Cyrl-RS" sz="2400" dirty="0" smtClean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D:\OPTURACIJA\guttacore-132023_1mg.jpg"/>
          <p:cNvPicPr>
            <a:picLocks noChangeAspect="1" noChangeArrowheads="1"/>
          </p:cNvPicPr>
          <p:nvPr/>
        </p:nvPicPr>
        <p:blipFill>
          <a:blip r:embed="rId5"/>
          <a:srcRect t="26040" b="11159"/>
          <a:stretch>
            <a:fillRect/>
          </a:stretch>
        </p:blipFill>
        <p:spPr bwMode="auto">
          <a:xfrm>
            <a:off x="715946" y="3581400"/>
            <a:ext cx="4046554" cy="3291840"/>
          </a:xfrm>
          <a:prstGeom prst="rect">
            <a:avLst/>
          </a:prstGeom>
          <a:noFill/>
        </p:spPr>
      </p:pic>
      <p:pic>
        <p:nvPicPr>
          <p:cNvPr id="8" name="Picture 4" descr="D:\OPTURACIJA\kinra_curve_obturation_endo.png"/>
          <p:cNvPicPr>
            <a:picLocks noChangeAspect="1" noChangeArrowheads="1"/>
          </p:cNvPicPr>
          <p:nvPr/>
        </p:nvPicPr>
        <p:blipFill>
          <a:blip r:embed="rId6">
            <a:lum contrast="20000"/>
          </a:blip>
          <a:srcRect t="6667" r="3086" b="14444"/>
          <a:stretch>
            <a:fillRect/>
          </a:stretch>
        </p:blipFill>
        <p:spPr bwMode="auto">
          <a:xfrm>
            <a:off x="6057900" y="2819400"/>
            <a:ext cx="3931920" cy="38972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289"/>
            <a:ext cx="10325100" cy="6953489"/>
          </a:xfrm>
          <a:prstGeom prst="rect">
            <a:avLst/>
          </a:prstGeom>
          <a:noFill/>
        </p:spPr>
      </p:pic>
      <p:pic>
        <p:nvPicPr>
          <p:cNvPr id="2050" name="Picture 2" descr="D:\OPTURACIJA\GuttaCore shem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85800"/>
            <a:ext cx="10287000" cy="5786438"/>
          </a:xfrm>
          <a:prstGeom prst="rect">
            <a:avLst/>
          </a:prstGeom>
          <a:noFill/>
        </p:spPr>
      </p:pic>
      <p:pic>
        <p:nvPicPr>
          <p:cNvPr id="2051" name="Picture 3" descr="D:\OPTURACIJA\guttacore-132023_1m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257300" y="2362200"/>
            <a:ext cx="3840480" cy="4974711"/>
          </a:xfrm>
          <a:prstGeom prst="rect">
            <a:avLst/>
          </a:prstGeom>
          <a:noFill/>
        </p:spPr>
      </p:pic>
      <p:pic>
        <p:nvPicPr>
          <p:cNvPr id="2052" name="Picture 4" descr="D:\OPTURACIJA\kinra_curve_obturation_endo.png"/>
          <p:cNvPicPr>
            <a:picLocks noChangeAspect="1" noChangeArrowheads="1"/>
          </p:cNvPicPr>
          <p:nvPr/>
        </p:nvPicPr>
        <p:blipFill>
          <a:blip r:embed="rId6">
            <a:lum contrast="20000"/>
          </a:blip>
          <a:srcRect t="6667" r="3086" b="14444"/>
          <a:stretch>
            <a:fillRect/>
          </a:stretch>
        </p:blipFill>
        <p:spPr bwMode="auto">
          <a:xfrm>
            <a:off x="6896100" y="1752600"/>
            <a:ext cx="5458327" cy="541020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pic>
        <p:nvPicPr>
          <p:cNvPr id="2" name="Picture 2" descr="D:\OPTURACIJA\parazan kanal i proces.pn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r="58431" b="8706"/>
          <a:stretch>
            <a:fillRect/>
          </a:stretch>
        </p:blipFill>
        <p:spPr bwMode="auto">
          <a:xfrm>
            <a:off x="7658100" y="3137848"/>
            <a:ext cx="2479065" cy="356616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27" name="Picture 3" descr="D:\OPTURACIJA\prazan jedan od dva kana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" y="1999488"/>
            <a:ext cx="4050792" cy="47823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38100" y="533400"/>
            <a:ext cx="102870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D:\OPTURACIJA\parazan kanal i proces.png"/>
          <p:cNvPicPr>
            <a:picLocks noChangeAspect="1" noChangeArrowheads="1"/>
          </p:cNvPicPr>
          <p:nvPr/>
        </p:nvPicPr>
        <p:blipFill>
          <a:blip r:embed="rId4">
            <a:lum bright="10000" contrast="20000"/>
          </a:blip>
          <a:srcRect l="47493"/>
          <a:stretch>
            <a:fillRect/>
          </a:stretch>
        </p:blipFill>
        <p:spPr bwMode="auto">
          <a:xfrm>
            <a:off x="4610100" y="2209800"/>
            <a:ext cx="2926080" cy="36501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90500" y="1295400"/>
            <a:ext cx="96774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Ипак, најгоре  је  оставити  недектектован  и  необрађен,  а  самим  тим  </a:t>
            </a:r>
          </a:p>
          <a:p>
            <a:pPr algn="ctr"/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 </a:t>
            </a:r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неоптурисан  целокупан  канални  систем  са  очигледним  последицама</a:t>
            </a:r>
            <a:endParaRPr lang="sr-Cyrl-R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324100" y="6172200"/>
            <a:ext cx="609600" cy="304800"/>
          </a:xfrm>
          <a:prstGeom prst="straightConnector1">
            <a:avLst/>
          </a:prstGeom>
          <a:ln w="1905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445874" y="1519535"/>
            <a:ext cx="269626" cy="461665"/>
          </a:xfrm>
          <a:prstGeom prst="rect">
            <a:avLst/>
          </a:prstGeom>
          <a:noFill/>
          <a:effectLst>
            <a:outerShdw blurRad="25400" dist="12700" dir="2700000" algn="tl" rotWithShape="0">
              <a:srgbClr val="FFFF66"/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982691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47700" y="304800"/>
            <a:ext cx="7288469" cy="1508105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sr-Cyrl-RS" sz="28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- КЛИНИЧКИ  БЛОК -</a:t>
            </a:r>
          </a:p>
          <a:p>
            <a:pPr algn="ctr"/>
            <a:r>
              <a:rPr lang="sr-Cyrl-R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Ендодонција  с  реконструкцијом   </a:t>
            </a:r>
          </a:p>
          <a:p>
            <a:pPr algn="ctr"/>
            <a:r>
              <a:rPr lang="sr-Cyrl-R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ендодонтски</a:t>
            </a:r>
            <a:r>
              <a:rPr lang="sr-Cyrl-R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излечених  зуба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II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" y="244858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Теме  данашњих  презентација  ће  бити:</a:t>
            </a:r>
            <a:endParaRPr lang="en-US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900" y="3352800"/>
            <a:ext cx="10287000" cy="4308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200" dirty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900" y="4217313"/>
            <a:ext cx="10363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Рекоснтрукција  ендодонтски  излечених  зуба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3900" y="5105400"/>
            <a:ext cx="1036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Прогноза  успеха  ендодонтске  терапије  и  </a:t>
            </a:r>
          </a:p>
          <a:p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преживљавања</a:t>
            </a:r>
            <a:r>
              <a:rPr lang="en-U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ендодонтски  лечених  зуба</a:t>
            </a:r>
            <a:endParaRPr lang="en-US" sz="2200" dirty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 descr="Image result for Fakultet medicinskih nauka u kragujevcu logo"/>
          <p:cNvPicPr/>
          <p:nvPr/>
        </p:nvPicPr>
        <p:blipFill>
          <a:blip r:embed="rId3" cstate="print"/>
          <a:srcRect l="23130" r="24826"/>
          <a:stretch>
            <a:fillRect/>
          </a:stretch>
        </p:blipFill>
        <p:spPr bwMode="auto">
          <a:xfrm>
            <a:off x="9624060" y="76200"/>
            <a:ext cx="548640" cy="73152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251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6700" y="2388513"/>
            <a:ext cx="1036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Рекоснтрукција  ендодонтски  излечених  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зуба:</a:t>
            </a:r>
          </a:p>
          <a:p>
            <a:pPr>
              <a:buFont typeface="Arial" pitchFamily="34" charset="0"/>
              <a:buChar char="•"/>
            </a:pPr>
            <a:endParaRPr lang="sr-Cyrl-RS" sz="2200" dirty="0" smtClean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sr-Cyrl-R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Добили  сте  прекјуче  модернизовану  и  проширену  презентацију   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</a:t>
            </a:r>
            <a:endParaRPr lang="sr-Cyrl-RS" sz="2200" dirty="0" smtClean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97359"/>
            <a:ext cx="10287000" cy="646331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КЛИНИЧКИ  БЛОК: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34517" y="1179493"/>
            <a:ext cx="6409383" cy="954107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sr-Cyrl-R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Ендодонција  с  реконструкцијом   </a:t>
            </a:r>
          </a:p>
          <a:p>
            <a:pPr algn="ctr"/>
            <a:r>
              <a:rPr lang="sr-Cyrl-R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ендодонтски  излечених  зуба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en-US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II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17274" y="3043535"/>
            <a:ext cx="269626" cy="461665"/>
          </a:xfrm>
          <a:prstGeom prst="rect">
            <a:avLst/>
          </a:prstGeom>
          <a:noFill/>
          <a:effectLst>
            <a:outerShdw blurRad="25400" dist="12700" dir="2700000" algn="tl" rotWithShape="0">
              <a:srgbClr val="FFFF66"/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700" y="4038600"/>
            <a:ext cx="10363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Прогноза  успеха  ендодонтске  терапије  и  </a:t>
            </a:r>
            <a:endParaRPr lang="sr-Cyrl-RS" sz="2200" dirty="0" smtClean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преживљавања</a:t>
            </a:r>
            <a:r>
              <a:rPr lang="en-U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 ендодонтски  лечених  </a:t>
            </a:r>
            <a:r>
              <a:rPr lang="sr-Cyrl-RS" sz="22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зуба:</a:t>
            </a:r>
          </a:p>
          <a:p>
            <a:endParaRPr lang="sr-Cyrl-RS" sz="2200" dirty="0" smtClean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Ово  прво  ће  вам  бити  презентирано </a:t>
            </a:r>
            <a:r>
              <a:rPr lang="en-US" sz="2000" dirty="0" smtClean="0">
                <a:solidFill>
                  <a:srgbClr val="FFFF99"/>
                </a:solidFill>
                <a:cs typeface="Arial" pitchFamily="34" charset="0"/>
              </a:rPr>
              <a:t>(</a:t>
            </a:r>
            <a:r>
              <a:rPr lang="sr-Cyrl-RS" sz="2000" dirty="0" smtClean="0">
                <a:solidFill>
                  <a:srgbClr val="FFFF99"/>
                </a:solidFill>
                <a:cs typeface="Arial" pitchFamily="34" charset="0"/>
              </a:rPr>
              <a:t>ако већ није</a:t>
            </a:r>
            <a:r>
              <a:rPr lang="en-US" sz="2000" dirty="0" smtClean="0">
                <a:solidFill>
                  <a:srgbClr val="FFFF99"/>
                </a:solidFill>
                <a:cs typeface="Arial" pitchFamily="34" charset="0"/>
              </a:rPr>
              <a:t>)</a:t>
            </a:r>
            <a:r>
              <a:rPr lang="sr-Cyrl-RS" sz="2000" dirty="0" smtClean="0">
                <a:solidFill>
                  <a:srgbClr val="FFFF99"/>
                </a:solidFill>
                <a:cs typeface="Arial" pitchFamily="34" charset="0"/>
              </a:rPr>
              <a:t>  </a:t>
            </a:r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и  повезано  је  са</a:t>
            </a:r>
          </a:p>
          <a:p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 </a:t>
            </a:r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   репарационим процесима  у ПА, </a:t>
            </a:r>
          </a:p>
          <a:p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 </a:t>
            </a:r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   а </a:t>
            </a:r>
            <a:r>
              <a:rPr lang="sr-Cyrl-RS" sz="2200" dirty="0" smtClean="0">
                <a:solidFill>
                  <a:srgbClr val="FFFF66"/>
                </a:solidFill>
                <a:cs typeface="Arial" pitchFamily="34" charset="0"/>
              </a:rPr>
              <a:t> </a:t>
            </a:r>
            <a:r>
              <a:rPr lang="en-US" sz="2200" dirty="0" smtClean="0">
                <a:solidFill>
                  <a:srgbClr val="FFFF66"/>
                </a:solidFill>
                <a:cs typeface="Arial" pitchFamily="34" charset="0"/>
              </a:rPr>
              <a:t>“</a:t>
            </a:r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преживљавање</a:t>
            </a:r>
            <a:r>
              <a:rPr lang="en-US" sz="2200" dirty="0" smtClean="0">
                <a:solidFill>
                  <a:srgbClr val="FFFF99"/>
                </a:solidFill>
                <a:cs typeface="Arial" pitchFamily="34" charset="0"/>
              </a:rPr>
              <a:t>“</a:t>
            </a:r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  је  испланирано  још  пре  почетка  терапије, а  скоро  </a:t>
            </a:r>
          </a:p>
          <a:p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 </a:t>
            </a:r>
            <a:r>
              <a:rPr lang="sr-Cyrl-RS" sz="2200" dirty="0" smtClean="0">
                <a:solidFill>
                  <a:srgbClr val="FFFF99"/>
                </a:solidFill>
                <a:cs typeface="Arial" pitchFamily="34" charset="0"/>
              </a:rPr>
              <a:t>   искључиво  зависи  од  коренско-круничне  реконструкције  зуба.     </a:t>
            </a:r>
            <a:r>
              <a:rPr lang="en-US" sz="2200" dirty="0" smtClean="0">
                <a:solidFill>
                  <a:srgbClr val="FFFF99"/>
                </a:solidFill>
                <a:cs typeface="Arial" pitchFamily="34" charset="0"/>
              </a:rPr>
              <a:t> </a:t>
            </a:r>
            <a:endParaRPr lang="en-US" sz="2200" dirty="0">
              <a:solidFill>
                <a:srgbClr val="FFFF99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03251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609600" y="2362200"/>
            <a:ext cx="94107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Молим   вас, као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што  вам увек  тражим  на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крају  сваког  свог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“live”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предавања,  да   ми  без   икаквог  устезања   и  нелагодности,  напишете   питања,  недоумице,  евентуалне   неусаглашености  са  оним  што  сте   негде  прочитали   или  чули,  а  није   у  потпуности 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у  складу  са  оним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што  сте  видели   или  прочитали  у  предавањима  и  презентацијама.                        </a:t>
            </a:r>
            <a:r>
              <a:rPr lang="sr-Cyrl-RS" sz="2200" i="1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33400"/>
            <a:ext cx="10287000" cy="1384995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- КЛИНИЧКИ  БЛОК -</a:t>
            </a:r>
          </a:p>
          <a:p>
            <a:pPr algn="ctr"/>
            <a:r>
              <a:rPr lang="sr-Cyrl-R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Ендодонција  с  реконструкцијом   </a:t>
            </a:r>
          </a:p>
          <a:p>
            <a:pPr algn="ctr"/>
            <a:r>
              <a:rPr lang="sr-Cyrl-R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ендодонтски</a:t>
            </a:r>
            <a:r>
              <a:rPr lang="sr-Cyrl-R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излечених  зуба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</a:t>
            </a: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9701" y="5181600"/>
            <a:ext cx="731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vladaivanovic@hotmail.com</a:t>
            </a:r>
            <a:endParaRPr 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289"/>
            <a:ext cx="10325100" cy="69534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762000"/>
            <a:ext cx="10287000" cy="1643527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sr-Cyrl-RS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НИШТА  НЕ  БРИНИТЕ,  СТИЋИ  ЋЕМО  СВЕ,</a:t>
            </a:r>
            <a:endParaRPr lang="sr-Cyrl-RS" sz="2800" dirty="0" smtClean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sr-Cyrl-RS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  ВИ  </a:t>
            </a:r>
            <a:r>
              <a:rPr lang="sr-Cyrl-ME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ЋЕТЕ  БИТИ  </a:t>
            </a:r>
            <a:r>
              <a:rPr lang="sr-Cyrl-ME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ОДЛИЧНИ  ЕНДОДОНТИСТИ  !!</a:t>
            </a:r>
          </a:p>
          <a:p>
            <a:pPr algn="ctr">
              <a:lnSpc>
                <a:spcPct val="120000"/>
              </a:lnSpc>
            </a:pPr>
            <a:r>
              <a:rPr lang="sr-Cyrl-ME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и  поред  свега  што  нас  је  снашло -</a:t>
            </a:r>
          </a:p>
        </p:txBody>
      </p:sp>
      <p:pic>
        <p:nvPicPr>
          <p:cNvPr id="4" name="Picture 2" descr="https://s3-eu-west-1.amazonaws.com/sparrho-seshat/generated-images/10.17796/1053-4628-40.4.301.jpeg"/>
          <p:cNvPicPr>
            <a:picLocks noChangeAspect="1" noChangeArrowheads="1"/>
          </p:cNvPicPr>
          <p:nvPr/>
        </p:nvPicPr>
        <p:blipFill>
          <a:blip r:embed="rId4" cstate="print"/>
          <a:srcRect t="5505" b="6750"/>
          <a:stretch>
            <a:fillRect/>
          </a:stretch>
        </p:blipFill>
        <p:spPr bwMode="auto">
          <a:xfrm>
            <a:off x="0" y="2747930"/>
            <a:ext cx="10325100" cy="418627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25100" cy="698269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15205"/>
            <a:ext cx="10287000" cy="1384995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- КЛИНИЧКИ  БЛОК -</a:t>
            </a:r>
          </a:p>
          <a:p>
            <a:pPr algn="ctr"/>
            <a:r>
              <a:rPr lang="sr-Cyrl-R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Ендодонција  с  реконструкцијом   </a:t>
            </a:r>
          </a:p>
          <a:p>
            <a:pPr algn="ctr"/>
            <a:r>
              <a:rPr lang="sr-Cyrl-R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ендодонтски</a:t>
            </a:r>
            <a:r>
              <a:rPr lang="sr-Cyrl-R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излечених  зуба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" y="2667000"/>
            <a:ext cx="10287000" cy="24006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Желим  да  вас  подсетим  да  сте  све  наведене  методске  јединице детаљно имали  прилике  да  чујете  и  видите  на  редовним  предавањима  из  предмета: </a:t>
            </a:r>
            <a:endParaRPr lang="en-U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“K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линичка  ендодонција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и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“K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линичка  ендодонција  с  реконструкцијом  ендодонтски  лечених  зуба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. И  зато, узмите  своје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“IT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- уређаје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,  прегледајте  сва предавања  и  обновите  своје  знање  из  претходног  и  овог  семестра.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" y="5295543"/>
            <a:ext cx="1028700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А  ја  ћу  вам  приказати  и  изнети  неке  мање  потенциране  ствари, </a:t>
            </a:r>
          </a:p>
          <a:p>
            <a:pPr>
              <a:lnSpc>
                <a:spcPct val="150000"/>
              </a:lnSpc>
            </a:pP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при  чему  се  увек  руководим  изреком: 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“1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слика  каже  више  од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1000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речи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20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8100" y="1828800"/>
            <a:ext cx="10287000" cy="461665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pic>
        <p:nvPicPr>
          <p:cNvPr id="28674" name="Picture 2" descr="D:\ENDODONC NOVO SA INTERNETA\pecina neravni zidovi.jpg"/>
          <p:cNvPicPr>
            <a:picLocks noChangeAspect="1" noChangeArrowheads="1"/>
          </p:cNvPicPr>
          <p:nvPr/>
        </p:nvPicPr>
        <p:blipFill>
          <a:blip r:embed="rId3"/>
          <a:srcRect b="5085"/>
          <a:stretch>
            <a:fillRect/>
          </a:stretch>
        </p:blipFill>
        <p:spPr bwMode="auto">
          <a:xfrm>
            <a:off x="38102" y="2133600"/>
            <a:ext cx="2410755" cy="393192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</p:pic>
      <p:pic>
        <p:nvPicPr>
          <p:cNvPr id="1028" name="Picture 4" descr="D:\FOTO sa Linked In i PINTEREST\1f4d9f378d2a2a1b438ff3eb0f011822.jpg"/>
          <p:cNvPicPr>
            <a:picLocks noChangeAspect="1" noChangeArrowheads="1"/>
          </p:cNvPicPr>
          <p:nvPr/>
        </p:nvPicPr>
        <p:blipFill>
          <a:blip r:embed="rId4">
            <a:lum bright="20000" contrast="30000"/>
          </a:blip>
          <a:srcRect b="37778"/>
          <a:stretch>
            <a:fillRect/>
          </a:stretch>
        </p:blipFill>
        <p:spPr bwMode="auto">
          <a:xfrm>
            <a:off x="5200650" y="2743200"/>
            <a:ext cx="2457450" cy="393192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46938" y="1334869"/>
            <a:ext cx="3754553" cy="677108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Не  заборавити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en-US" dirty="0" smtClean="0"/>
              <a:t>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Оригинално,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зидови  канала  изгледају  овако.</a:t>
            </a:r>
            <a:endParaRPr lang="en-US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0" y="2020669"/>
            <a:ext cx="5143500" cy="677108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Не  заборавити</a:t>
            </a:r>
            <a:r>
              <a:rPr lang="en-US" dirty="0" smtClean="0">
                <a:solidFill>
                  <a:srgbClr val="FFFF99"/>
                </a:solidFill>
              </a:rPr>
              <a:t> </a:t>
            </a:r>
            <a:r>
              <a:rPr lang="en-U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Зидови  канала  после </a:t>
            </a:r>
          </a:p>
          <a:p>
            <a:pPr algn="ctr"/>
            <a:r>
              <a:rPr lang="sr-Cyrl-R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препарације  треба  да  изгледају  овако </a:t>
            </a:r>
            <a:r>
              <a:rPr lang="en-US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!!</a:t>
            </a:r>
            <a:endParaRPr lang="en-US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Picture 8" descr="D:\FOTO sa Linked In i PINTEREST\ice-cave-3d-model-max-obj (1).jpg"/>
          <p:cNvPicPr>
            <a:picLocks noChangeAspect="1" noChangeArrowheads="1"/>
          </p:cNvPicPr>
          <p:nvPr/>
        </p:nvPicPr>
        <p:blipFill>
          <a:blip r:embed="rId5">
            <a:lum bright="10000" contrast="30000"/>
          </a:blip>
          <a:srcRect/>
          <a:stretch>
            <a:fillRect/>
          </a:stretch>
        </p:blipFill>
        <p:spPr bwMode="auto">
          <a:xfrm>
            <a:off x="2552700" y="2133600"/>
            <a:ext cx="2468880" cy="3962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35" name="Picture 11" descr="D:\FOTO sa Linked In i PINTEREST\3fcb543c59560f8020aec012bd4d07ad23d0c05342e22c2e3f021a1549ffafd7-750.jpg"/>
          <p:cNvPicPr>
            <a:picLocks noChangeAspect="1" noChangeArrowheads="1"/>
          </p:cNvPicPr>
          <p:nvPr/>
        </p:nvPicPr>
        <p:blipFill>
          <a:blip r:embed="rId6">
            <a:lum bright="10000" contrast="10000"/>
          </a:blip>
          <a:srcRect r="25593" b="35556"/>
          <a:stretch>
            <a:fillRect/>
          </a:stretch>
        </p:blipFill>
        <p:spPr bwMode="auto">
          <a:xfrm>
            <a:off x="7734300" y="2743200"/>
            <a:ext cx="2457450" cy="39319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-38100" y="533400"/>
            <a:ext cx="102870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251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8100" y="1371600"/>
            <a:ext cx="10248900" cy="707886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Предуслов  за  квалитетну  оптурацију  је  коректна  препарација  канала, </a:t>
            </a:r>
          </a:p>
          <a:p>
            <a:pPr algn="ctr"/>
            <a:r>
              <a:rPr lang="sr-Cyrl-R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која  га  је  проширила  и  очистила, а при том  сачувала  његов  оригинални  облик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8100" y="533400"/>
            <a:ext cx="10287000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D:\OPTURACIJA\Marg adapt u boji.jpg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 l="53830" r="29607"/>
          <a:stretch>
            <a:fillRect/>
          </a:stretch>
        </p:blipFill>
        <p:spPr bwMode="auto">
          <a:xfrm>
            <a:off x="754380" y="3352800"/>
            <a:ext cx="1188720" cy="34413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7" name="Picture 6" descr="D:\OPTURACIJA\Marginal adapt boja.jpg"/>
          <p:cNvPicPr>
            <a:picLocks noChangeAspect="1" noChangeArrowheads="1"/>
          </p:cNvPicPr>
          <p:nvPr/>
        </p:nvPicPr>
        <p:blipFill>
          <a:blip r:embed="rId5">
            <a:lum bright="20000" contrast="20000"/>
          </a:blip>
          <a:srcRect l="56839" r="26681" b="3986"/>
          <a:stretch>
            <a:fillRect/>
          </a:stretch>
        </p:blipFill>
        <p:spPr bwMode="auto">
          <a:xfrm>
            <a:off x="5143500" y="3325152"/>
            <a:ext cx="1188720" cy="34566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9" name="Picture 6" descr="D:\OPTURACIJA\Marginal adapt boja.jpg"/>
          <p:cNvPicPr>
            <a:picLocks noChangeAspect="1" noChangeArrowheads="1"/>
          </p:cNvPicPr>
          <p:nvPr/>
        </p:nvPicPr>
        <p:blipFill>
          <a:blip r:embed="rId5">
            <a:lum bright="20000" contrast="20000"/>
          </a:blip>
          <a:srcRect l="82825" t="7806" r="2491" b="7806"/>
          <a:stretch>
            <a:fillRect/>
          </a:stretch>
        </p:blipFill>
        <p:spPr bwMode="auto">
          <a:xfrm>
            <a:off x="6286500" y="3307080"/>
            <a:ext cx="1232171" cy="3474720"/>
          </a:xfrm>
          <a:prstGeom prst="rect">
            <a:avLst/>
          </a:prstGeom>
          <a:noFill/>
        </p:spPr>
      </p:pic>
      <p:pic>
        <p:nvPicPr>
          <p:cNvPr id="10" name="Picture 3" descr="D:\OPTURACIJA\5-Figure1-1.png"/>
          <p:cNvPicPr>
            <a:picLocks noChangeAspect="1" noChangeArrowheads="1"/>
          </p:cNvPicPr>
          <p:nvPr/>
        </p:nvPicPr>
        <p:blipFill>
          <a:blip r:embed="rId6">
            <a:lum bright="-10000" contrast="20000"/>
          </a:blip>
          <a:srcRect l="1179" t="2222" r="51993" b="3333"/>
          <a:stretch>
            <a:fillRect/>
          </a:stretch>
        </p:blipFill>
        <p:spPr bwMode="auto">
          <a:xfrm>
            <a:off x="7962900" y="3276600"/>
            <a:ext cx="1971875" cy="356616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1" name="Picture 4" descr="D:\OPTURACIJA\Marginal adapt boja.jpg"/>
          <p:cNvPicPr>
            <a:picLocks noChangeAspect="1" noChangeArrowheads="1"/>
          </p:cNvPicPr>
          <p:nvPr/>
        </p:nvPicPr>
        <p:blipFill>
          <a:blip r:embed="rId5">
            <a:lum bright="10000" contrast="10000"/>
          </a:blip>
          <a:srcRect l="32056" t="67882" r="54141" b="5696"/>
          <a:stretch>
            <a:fillRect/>
          </a:stretch>
        </p:blipFill>
        <p:spPr bwMode="auto">
          <a:xfrm>
            <a:off x="8572500" y="5094405"/>
            <a:ext cx="822960" cy="772995"/>
          </a:xfrm>
          <a:prstGeom prst="ellipse">
            <a:avLst/>
          </a:prstGeom>
          <a:noFill/>
        </p:spPr>
      </p:pic>
      <p:pic>
        <p:nvPicPr>
          <p:cNvPr id="13" name="Picture 2" descr="D:\OPTURACIJA\preparac uslovljava opturac.jpg"/>
          <p:cNvPicPr>
            <a:picLocks noChangeAspect="1" noChangeArrowheads="1"/>
          </p:cNvPicPr>
          <p:nvPr/>
        </p:nvPicPr>
        <p:blipFill>
          <a:blip r:embed="rId7">
            <a:lum bright="20000" contrast="40000"/>
          </a:blip>
          <a:srcRect l="51917" t="3806" r="23705" b="10948"/>
          <a:stretch>
            <a:fillRect/>
          </a:stretch>
        </p:blipFill>
        <p:spPr bwMode="auto">
          <a:xfrm rot="10800000">
            <a:off x="761999" y="4642104"/>
            <a:ext cx="1257300" cy="2139696"/>
          </a:xfrm>
          <a:prstGeom prst="rect">
            <a:avLst/>
          </a:prstGeom>
          <a:noFill/>
        </p:spPr>
      </p:pic>
      <p:pic>
        <p:nvPicPr>
          <p:cNvPr id="14" name="Picture 2" descr="D:\OPTURACIJA\preparac uslovljava opturac.jpg"/>
          <p:cNvPicPr>
            <a:picLocks noChangeAspect="1" noChangeArrowheads="1"/>
          </p:cNvPicPr>
          <p:nvPr/>
        </p:nvPicPr>
        <p:blipFill>
          <a:blip r:embed="rId7">
            <a:lum bright="20000" contrast="40000"/>
          </a:blip>
          <a:srcRect l="1082" t="4274" r="74152" b="15954"/>
          <a:stretch>
            <a:fillRect/>
          </a:stretch>
        </p:blipFill>
        <p:spPr bwMode="auto">
          <a:xfrm rot="10800000">
            <a:off x="5143501" y="4572001"/>
            <a:ext cx="1143000" cy="220979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66700" y="2209800"/>
            <a:ext cx="3581400" cy="1077218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Необрађени и неравни  зидови  на  </a:t>
            </a:r>
          </a:p>
          <a:p>
            <a:pPr algn="ctr"/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свим   нивоима  канала  отежавају  </a:t>
            </a:r>
          </a:p>
          <a:p>
            <a:pPr algn="ctr"/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 онемогућавају  квалитетну  и  </a:t>
            </a:r>
          </a:p>
          <a:p>
            <a:pPr algn="ctr"/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комплетну  оптурацију </a:t>
            </a:r>
            <a:r>
              <a:rPr lang="en-US" sz="16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!!</a:t>
            </a:r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D:\OPTURACIJA\Marg adapt u boji.jp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l="79389" r="632"/>
          <a:stretch>
            <a:fillRect/>
          </a:stretch>
        </p:blipFill>
        <p:spPr bwMode="auto">
          <a:xfrm>
            <a:off x="1866900" y="3352800"/>
            <a:ext cx="1371600" cy="3429000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6515100" y="6248400"/>
            <a:ext cx="2286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638300" y="6400800"/>
            <a:ext cx="228600" cy="228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981700" y="6477000"/>
            <a:ext cx="228600" cy="228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372100" y="2445603"/>
            <a:ext cx="4343400" cy="830997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Обрађени  и  равни  зидови  на  </a:t>
            </a:r>
          </a:p>
          <a:p>
            <a:pPr algn="ctr"/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свим   нивоима  канала  омогућавају  квалитетну  и  комплетну  оптурацију </a:t>
            </a:r>
            <a:r>
              <a:rPr lang="en-US" sz="16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!!</a:t>
            </a:r>
            <a:r>
              <a:rPr lang="sr-Cyrl-RS" sz="16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25100" cy="685800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-38100" y="533400"/>
            <a:ext cx="102870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8100" y="12954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828800"/>
            <a:ext cx="10287000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НАЈВАЖНИЈИ  ПРИНЦИП:  апсолутно  највећи  део  канала  </a:t>
            </a:r>
          </a:p>
          <a:p>
            <a:pPr algn="ctr"/>
            <a:r>
              <a:rPr lang="sr-Cyrl-R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 све  три  димензије  </a:t>
            </a:r>
            <a:r>
              <a:rPr lang="sr-Cyrl-RS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МОРА</a:t>
            </a:r>
            <a:r>
              <a:rPr lang="sr-Cyrl-R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да  је  испуњен  гутаперком</a:t>
            </a:r>
          </a:p>
        </p:txBody>
      </p:sp>
      <p:pic>
        <p:nvPicPr>
          <p:cNvPr id="19458" name="Picture 2" descr="D:\OPTURACIJA\uzduzna sekcija opturacije.jpg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32228" t="4959" r="28882" b="9486"/>
          <a:stretch>
            <a:fillRect/>
          </a:stretch>
        </p:blipFill>
        <p:spPr bwMode="auto">
          <a:xfrm>
            <a:off x="38100" y="2819400"/>
            <a:ext cx="1828800" cy="395020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9460" name="Picture 4" descr="D:\OPTURACIJA\A-representative-cross-section-of-a-root-canal-filling-using-the-continuous-wave.png"/>
          <p:cNvPicPr>
            <a:picLocks noChangeAspect="1" noChangeArrowheads="1"/>
          </p:cNvPicPr>
          <p:nvPr/>
        </p:nvPicPr>
        <p:blipFill>
          <a:blip r:embed="rId4">
            <a:lum contrast="40000"/>
          </a:blip>
          <a:srcRect l="10959" t="12755" r="4501" b="9566"/>
          <a:stretch>
            <a:fillRect/>
          </a:stretch>
        </p:blipFill>
        <p:spPr bwMode="auto">
          <a:xfrm rot="16200000">
            <a:off x="1348740" y="3413760"/>
            <a:ext cx="3931920" cy="2743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9461" name="Picture 5" descr="D:\OPTURACIJA\The-percentage-of-the-canal-area-filled-with-gutta-percha-sealer-and-voids-after-using.png"/>
          <p:cNvPicPr>
            <a:picLocks noChangeAspect="1" noChangeArrowheads="1"/>
          </p:cNvPicPr>
          <p:nvPr/>
        </p:nvPicPr>
        <p:blipFill>
          <a:blip r:embed="rId5"/>
          <a:srcRect l="2730"/>
          <a:stretch>
            <a:fillRect/>
          </a:stretch>
        </p:blipFill>
        <p:spPr bwMode="auto">
          <a:xfrm>
            <a:off x="4819650" y="3810000"/>
            <a:ext cx="5429250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103251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38100" y="533400"/>
            <a:ext cx="102870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Материјали  и  технике  за  оптурацију  канала  корена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8100" y="12954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    са   пастама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 “</a:t>
            </a:r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силерима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endParaRPr lang="sr-Cyrl-RS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D:\OPTURACIJA\gomila materijala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3715748" y="2514600"/>
            <a:ext cx="5999752" cy="3184891"/>
          </a:xfrm>
          <a:prstGeom prst="rect">
            <a:avLst/>
          </a:prstGeom>
          <a:noFill/>
        </p:spPr>
      </p:pic>
      <p:pic>
        <p:nvPicPr>
          <p:cNvPr id="3075" name="Picture 3" descr="D:\OPTURACIJA\VDW-RECIPROC-blue-Guttapercha-V0402580.jpg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 l="3125" t="18000" r="3125" b="16000"/>
          <a:stretch>
            <a:fillRect/>
          </a:stretch>
        </p:blipFill>
        <p:spPr bwMode="auto">
          <a:xfrm rot="16200000">
            <a:off x="-304801" y="2933700"/>
            <a:ext cx="4572000" cy="25146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GROUND\Pozadina u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251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1117937"/>
            <a:ext cx="10287000" cy="1015663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Некомпресивна  монокона - с  једним, или  више  акцесорних  гут.  поена -</a:t>
            </a:r>
          </a:p>
          <a:p>
            <a:pPr algn="ctr">
              <a:lnSpc>
                <a:spcPct val="150000"/>
              </a:lnSpc>
            </a:pPr>
            <a:r>
              <a:rPr lang="sr-Cyrl-RS" sz="20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једноставна, лака  и  брза  за  извођење;  АЛИ:</a:t>
            </a:r>
          </a:p>
        </p:txBody>
      </p:sp>
      <p:pic>
        <p:nvPicPr>
          <p:cNvPr id="11272" name="Picture 8" descr="D:\OPTURACIJA\maxresdefault.jpg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 l="23339" t="6291" r="24492" b="10494"/>
          <a:stretch>
            <a:fillRect/>
          </a:stretch>
        </p:blipFill>
        <p:spPr bwMode="auto">
          <a:xfrm rot="5400000">
            <a:off x="6362700" y="2560320"/>
            <a:ext cx="3840480" cy="38404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5" name="Picture 2" descr="D:\OPTURACIJA\glavni i akces G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90451" y="2438400"/>
            <a:ext cx="1619849" cy="4206240"/>
          </a:xfrm>
          <a:prstGeom prst="rect">
            <a:avLst/>
          </a:prstGeom>
          <a:noFill/>
        </p:spPr>
      </p:pic>
      <p:pic>
        <p:nvPicPr>
          <p:cNvPr id="16" name="Picture 2" descr="D:\ENDODONC NOVO SA INTERNETA\serija punjenja monokonom sa akcesornim gutt.jpg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 t="7778" r="10409" b="33617"/>
          <a:stretch>
            <a:fillRect/>
          </a:stretch>
        </p:blipFill>
        <p:spPr bwMode="auto">
          <a:xfrm>
            <a:off x="87004" y="2590800"/>
            <a:ext cx="4297680" cy="38530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-38100" y="304800"/>
            <a:ext cx="10248900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 у т а п е р к 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4627</TotalTime>
  <Words>1396</Words>
  <Application>Microsoft Office PowerPoint</Application>
  <PresentationFormat>35mm Slides</PresentationFormat>
  <Paragraphs>201</Paragraphs>
  <Slides>32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Vlada</dc:creator>
  <cp:lastModifiedBy>Vlada</cp:lastModifiedBy>
  <cp:revision>358</cp:revision>
  <dcterms:created xsi:type="dcterms:W3CDTF">2020-01-18T12:42:24Z</dcterms:created>
  <dcterms:modified xsi:type="dcterms:W3CDTF">2020-05-07T12:41:34Z</dcterms:modified>
</cp:coreProperties>
</file>